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3"/>
  </p:notesMasterIdLst>
  <p:sldIdLst>
    <p:sldId id="256" r:id="rId2"/>
    <p:sldId id="260" r:id="rId3"/>
    <p:sldId id="268" r:id="rId4"/>
    <p:sldId id="309" r:id="rId5"/>
    <p:sldId id="269" r:id="rId6"/>
    <p:sldId id="259" r:id="rId7"/>
    <p:sldId id="265" r:id="rId8"/>
    <p:sldId id="271" r:id="rId9"/>
    <p:sldId id="272" r:id="rId10"/>
    <p:sldId id="273" r:id="rId11"/>
    <p:sldId id="274" r:id="rId12"/>
    <p:sldId id="261" r:id="rId13"/>
    <p:sldId id="285" r:id="rId14"/>
    <p:sldId id="329" r:id="rId15"/>
    <p:sldId id="313" r:id="rId16"/>
    <p:sldId id="262" r:id="rId17"/>
    <p:sldId id="263" r:id="rId18"/>
    <p:sldId id="317" r:id="rId19"/>
    <p:sldId id="276" r:id="rId20"/>
    <p:sldId id="318" r:id="rId21"/>
    <p:sldId id="319" r:id="rId22"/>
    <p:sldId id="320" r:id="rId23"/>
    <p:sldId id="277" r:id="rId24"/>
    <p:sldId id="280" r:id="rId25"/>
    <p:sldId id="282" r:id="rId26"/>
    <p:sldId id="283" r:id="rId27"/>
    <p:sldId id="278" r:id="rId28"/>
    <p:sldId id="315" r:id="rId29"/>
    <p:sldId id="316" r:id="rId30"/>
    <p:sldId id="304" r:id="rId31"/>
    <p:sldId id="305" r:id="rId32"/>
    <p:sldId id="279" r:id="rId33"/>
    <p:sldId id="292" r:id="rId34"/>
    <p:sldId id="293" r:id="rId35"/>
    <p:sldId id="330" r:id="rId36"/>
    <p:sldId id="294" r:id="rId37"/>
    <p:sldId id="306" r:id="rId38"/>
    <p:sldId id="296" r:id="rId39"/>
    <p:sldId id="299" r:id="rId40"/>
    <p:sldId id="300" r:id="rId41"/>
    <p:sldId id="301" r:id="rId42"/>
    <p:sldId id="303" r:id="rId43"/>
    <p:sldId id="321" r:id="rId44"/>
    <p:sldId id="322" r:id="rId45"/>
    <p:sldId id="323" r:id="rId46"/>
    <p:sldId id="324" r:id="rId47"/>
    <p:sldId id="325" r:id="rId48"/>
    <p:sldId id="326" r:id="rId49"/>
    <p:sldId id="327" r:id="rId50"/>
    <p:sldId id="328" r:id="rId51"/>
    <p:sldId id="284" r:id="rId52"/>
  </p:sldIdLst>
  <p:sldSz cx="9144000" cy="6858000" type="screen4x3"/>
  <p:notesSz cx="6858000" cy="9947275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90" d="100"/>
          <a:sy n="90" d="100"/>
        </p:scale>
        <p:origin x="-1320" y="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C46BF1-CD07-45A5-B523-63780A5711C7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C615B7-C965-40AF-B110-0552C8498FB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25772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C615B7-C965-40AF-B110-0552C8498FB7}" type="slidenum">
              <a:rPr lang="pl-PL" smtClean="0"/>
              <a:pPr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3754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ójkąt prostokątny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grpSp>
        <p:nvGrpSpPr>
          <p:cNvPr id="2" name="Grup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Dowolny kształt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Dowolny kształt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Dowolny kształt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Łącznik prostoliniowy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4C29B3-92B0-470A-8184-192546D6AC29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B8E223D-B611-4886-BB53-2A9D13CBE28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C29B3-92B0-470A-8184-192546D6AC29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8E223D-B611-4886-BB53-2A9D13CBE287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C29B3-92B0-470A-8184-192546D6AC29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8E223D-B611-4886-BB53-2A9D13CBE287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ag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ag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C29B3-92B0-470A-8184-192546D6AC29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8E223D-B611-4886-BB53-2A9D13CBE287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C29B3-92B0-470A-8184-192546D6AC29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8E223D-B611-4886-BB53-2A9D13CBE28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C29B3-92B0-470A-8184-192546D6AC29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8E223D-B611-4886-BB53-2A9D13CBE287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C29B3-92B0-470A-8184-192546D6AC29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8E223D-B611-4886-BB53-2A9D13CBE28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C4C29B3-92B0-470A-8184-192546D6AC29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8E223D-B611-4886-BB53-2A9D13CBE28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4C29B3-92B0-470A-8184-192546D6AC29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B8E223D-B611-4886-BB53-2A9D13CBE287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Dowolny kształt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ójkąt prostokątny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Łącznik prostoliniowy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ag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ag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C29B3-92B0-470A-8184-192546D6AC29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8E223D-B611-4886-BB53-2A9D13CBE28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C29B3-92B0-470A-8184-192546D6AC29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8E223D-B611-4886-BB53-2A9D13CBE28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olny kształt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Dowolny kształt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ójkąt prostokątny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Łącznik prostoliniowy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C4C29B3-92B0-470A-8184-192546D6AC29}" type="datetimeFigureOut">
              <a:rPr lang="pl-PL" smtClean="0"/>
              <a:pPr/>
              <a:t>2017-03-30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B8E223D-B611-4886-BB53-2A9D13CBE287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31364" y="332656"/>
            <a:ext cx="8317100" cy="1656183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</a:rPr>
              <a:t>,,co oferuje pomoc </a:t>
            </a:r>
            <a:r>
              <a:rPr lang="pl-PL" b="1" dirty="0" err="1" smtClean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</a:rPr>
              <a:t>spoŁeczna</a:t>
            </a:r>
            <a:r>
              <a:rPr lang="pl-PL" b="1" dirty="0" smtClean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</a:rPr>
              <a:t>?”</a:t>
            </a:r>
            <a:endParaRPr lang="pl-PL" b="1" dirty="0">
              <a:solidFill>
                <a:schemeClr val="bg2">
                  <a:lumMod val="50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459914" y="5143512"/>
            <a:ext cx="3888432" cy="17144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/>
              <a:t>Gminny Ośrodek Pomocy Społecznej </a:t>
            </a:r>
          </a:p>
          <a:p>
            <a:pPr algn="ctr"/>
            <a:r>
              <a:rPr lang="pl-PL" sz="1600" dirty="0" smtClean="0"/>
              <a:t>w Krzeszowicach </a:t>
            </a:r>
          </a:p>
          <a:p>
            <a:pPr algn="ctr"/>
            <a:r>
              <a:rPr lang="pl-PL" sz="1050" dirty="0" smtClean="0"/>
              <a:t>ul. T. Kościuszki 43</a:t>
            </a:r>
          </a:p>
          <a:p>
            <a:pPr algn="ctr"/>
            <a:r>
              <a:rPr lang="pl-PL" sz="1050" dirty="0" smtClean="0"/>
              <a:t> 32-065 Krzeszowice </a:t>
            </a:r>
            <a:r>
              <a:rPr lang="pl-PL" sz="1050" dirty="0" err="1" smtClean="0"/>
              <a:t>sekretariat@gopskrzeszowice.pl</a:t>
            </a:r>
            <a:endParaRPr lang="pl-PL" sz="105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5656" y="2204864"/>
            <a:ext cx="6048672" cy="2893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2043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115200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pl-PL" sz="280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Rodzaje pomocy udzielanej w Gminnym Ośrodku Pomocy Społecznej w Krzeszowicach</a:t>
            </a:r>
            <a:endParaRPr lang="pl-PL" sz="280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4" name="Strzałka w dół 3"/>
          <p:cNvSpPr/>
          <p:nvPr/>
        </p:nvSpPr>
        <p:spPr>
          <a:xfrm>
            <a:off x="1763688" y="1556792"/>
            <a:ext cx="432048" cy="1008112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Strzałka w dół 6"/>
          <p:cNvSpPr/>
          <p:nvPr/>
        </p:nvSpPr>
        <p:spPr>
          <a:xfrm>
            <a:off x="7020272" y="1513399"/>
            <a:ext cx="432048" cy="1101814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755576" y="2708920"/>
            <a:ext cx="3312368" cy="122413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Pomoc Środowiskowa</a:t>
            </a:r>
          </a:p>
          <a:p>
            <a:pPr algn="ctr"/>
            <a:r>
              <a:rPr lang="pl-PL" smtClean="0"/>
              <a:t>Usługi </a:t>
            </a:r>
            <a:r>
              <a:rPr lang="pl-PL" dirty="0" smtClean="0"/>
              <a:t>Opiekuńcze</a:t>
            </a:r>
            <a:r>
              <a:rPr lang="pl-PL" dirty="0" smtClean="0"/>
              <a:t> Wspieranie Rodziny</a:t>
            </a:r>
          </a:p>
          <a:p>
            <a:pPr algn="ctr"/>
            <a:r>
              <a:rPr lang="pl-PL" dirty="0" smtClean="0"/>
              <a:t>Problemy Przemocy</a:t>
            </a:r>
            <a:endParaRPr lang="pl-PL" dirty="0"/>
          </a:p>
        </p:txBody>
      </p:sp>
      <p:sp>
        <p:nvSpPr>
          <p:cNvPr id="10" name="Prostokąt z rogami zaokrąglonymi z jednej strony 9"/>
          <p:cNvSpPr/>
          <p:nvPr/>
        </p:nvSpPr>
        <p:spPr>
          <a:xfrm>
            <a:off x="5171674" y="2852936"/>
            <a:ext cx="3744416" cy="1843628"/>
          </a:xfrm>
          <a:prstGeom prst="round2Same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400050" indent="-400050" algn="ctr">
              <a:buAutoNum type="romanUcPeriod"/>
            </a:pPr>
            <a:r>
              <a:rPr lang="pl-PL" dirty="0" smtClean="0"/>
              <a:t>Świadczenia rodzinne</a:t>
            </a:r>
          </a:p>
          <a:p>
            <a:pPr marL="400050" indent="-400050" algn="ctr">
              <a:buAutoNum type="romanUcPeriod"/>
            </a:pPr>
            <a:r>
              <a:rPr lang="pl-PL" dirty="0" smtClean="0"/>
              <a:t>Świadczenia z funduszu alimentacyjnego</a:t>
            </a:r>
          </a:p>
          <a:p>
            <a:pPr marL="400050" indent="-400050" algn="ctr">
              <a:buAutoNum type="romanUcPeriod"/>
            </a:pPr>
            <a:r>
              <a:rPr lang="pl-PL" dirty="0" smtClean="0"/>
              <a:t>Zasiłek dla opiekunów</a:t>
            </a:r>
          </a:p>
          <a:p>
            <a:pPr marL="400050" indent="-400050" algn="ctr">
              <a:buAutoNum type="romanUcPeriod"/>
            </a:pPr>
            <a:r>
              <a:rPr lang="pl-PL" dirty="0" smtClean="0"/>
              <a:t>Świadczenia wychowawcze</a:t>
            </a:r>
            <a:endParaRPr lang="pl-PL" dirty="0"/>
          </a:p>
        </p:txBody>
      </p:sp>
      <p:sp>
        <p:nvSpPr>
          <p:cNvPr id="11" name="Prostokąt z rogami zaokrąglonymi z jednej strony 10"/>
          <p:cNvSpPr/>
          <p:nvPr/>
        </p:nvSpPr>
        <p:spPr>
          <a:xfrm>
            <a:off x="485546" y="4221088"/>
            <a:ext cx="3852428" cy="1656184"/>
          </a:xfrm>
          <a:prstGeom prst="round2Same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400050" indent="-400050" algn="ctr">
              <a:buAutoNum type="romanUcPeriod"/>
            </a:pPr>
            <a:r>
              <a:rPr lang="pl-PL" dirty="0" smtClean="0"/>
              <a:t>Świadczenia pieniężne</a:t>
            </a:r>
          </a:p>
          <a:p>
            <a:pPr marL="400050" indent="-400050" algn="ctr">
              <a:buAutoNum type="romanUcPeriod"/>
            </a:pPr>
            <a:r>
              <a:rPr lang="pl-PL" dirty="0" smtClean="0"/>
              <a:t>Świadczenia niepieniężne</a:t>
            </a:r>
          </a:p>
          <a:p>
            <a:pPr marL="400050" indent="-400050" algn="ctr">
              <a:buAutoNum type="romanUcPeriod"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3323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88" y="2143116"/>
            <a:ext cx="5214974" cy="29288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solidFill>
              <a:srgbClr val="00B0F0"/>
            </a:solidFill>
            <a:miter lim="800000"/>
            <a:headEnd/>
            <a:tailEnd/>
          </a:ln>
          <a:effectLst>
            <a:reflection blurRad="6350" stA="50000" endA="295" endPos="92000" dist="101600" dir="5400000" sy="-100000" algn="bl" rotWithShape="0"/>
          </a:effectLst>
          <a:extLst/>
        </p:spPr>
      </p:pic>
      <p:sp>
        <p:nvSpPr>
          <p:cNvPr id="2" name="Elipsa 1"/>
          <p:cNvSpPr/>
          <p:nvPr/>
        </p:nvSpPr>
        <p:spPr>
          <a:xfrm>
            <a:off x="2411760" y="476672"/>
            <a:ext cx="4464496" cy="122413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solidFill>
                  <a:srgbClr val="FFC000"/>
                </a:solidFill>
              </a:rPr>
              <a:t>II. Pomoc społeczna </a:t>
            </a:r>
            <a:endParaRPr lang="pl-PL" sz="2400" dirty="0">
              <a:solidFill>
                <a:srgbClr val="FFC000"/>
              </a:solidFill>
            </a:endParaRPr>
          </a:p>
        </p:txBody>
      </p:sp>
      <p:sp>
        <p:nvSpPr>
          <p:cNvPr id="6" name="Objaśnienie owalne 5"/>
          <p:cNvSpPr/>
          <p:nvPr/>
        </p:nvSpPr>
        <p:spPr>
          <a:xfrm rot="666154">
            <a:off x="6947527" y="190995"/>
            <a:ext cx="2016224" cy="1496657"/>
          </a:xfrm>
          <a:prstGeom prst="wedgeEllipseCallout">
            <a:avLst>
              <a:gd name="adj1" fmla="val -22871"/>
              <a:gd name="adj2" fmla="val 77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l-PL" sz="1000" b="1" dirty="0">
                <a:solidFill>
                  <a:prstClr val="black"/>
                </a:solidFill>
              </a:rPr>
              <a:t>Liczba rodzin objętych pomocą w 2016r. – 334</a:t>
            </a:r>
          </a:p>
          <a:p>
            <a:pPr lvl="0" algn="ctr"/>
            <a:r>
              <a:rPr lang="pl-PL" sz="1000" b="1" dirty="0">
                <a:solidFill>
                  <a:prstClr val="black"/>
                </a:solidFill>
              </a:rPr>
              <a:t>Liczba osób w rodzinach - 639</a:t>
            </a:r>
          </a:p>
        </p:txBody>
      </p:sp>
      <p:sp>
        <p:nvSpPr>
          <p:cNvPr id="5" name="Prostokąt 4"/>
          <p:cNvSpPr/>
          <p:nvPr/>
        </p:nvSpPr>
        <p:spPr>
          <a:xfrm>
            <a:off x="285720" y="1643050"/>
            <a:ext cx="2571768" cy="3500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0050" indent="-400050" algn="ctr">
              <a:buAutoNum type="romanUcPeriod"/>
            </a:pPr>
            <a:r>
              <a:rPr lang="pl-PL" dirty="0" smtClean="0">
                <a:solidFill>
                  <a:srgbClr val="FFFF00"/>
                </a:solidFill>
              </a:rPr>
              <a:t>Świadczenia pieniężne </a:t>
            </a:r>
            <a:r>
              <a:rPr lang="pl-PL" dirty="0" smtClean="0"/>
              <a:t>– liczba świadczeń  - 2360</a:t>
            </a:r>
          </a:p>
          <a:p>
            <a:pPr marL="400050" indent="-400050" algn="ctr">
              <a:buAutoNum type="romanUcPeriod"/>
            </a:pPr>
            <a:r>
              <a:rPr lang="pl-PL" dirty="0" smtClean="0">
                <a:solidFill>
                  <a:srgbClr val="FFFF00"/>
                </a:solidFill>
              </a:rPr>
              <a:t>Świadczenia niepieniężne </a:t>
            </a:r>
            <a:r>
              <a:rPr lang="pl-PL" dirty="0" smtClean="0"/>
              <a:t>– liczba świadczeń 32 813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4953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104456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pl-PL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</a:rPr>
              <a:t> ,,U</a:t>
            </a:r>
            <a:r>
              <a:rPr lang="pl-PL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/>
              </a:rPr>
              <a:t>możliwienie </a:t>
            </a:r>
            <a:r>
              <a:rPr lang="pl-PL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/>
              </a:rPr>
              <a:t>osobom i rodzinom przezwyciężanie trudnych sytuacji życiowych, których nie są one w stanie pokonać, wykorzystując własne uprawnienia, zasoby i </a:t>
            </a:r>
            <a:r>
              <a:rPr lang="pl-PL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/>
              </a:rPr>
              <a:t>możliwości” </a:t>
            </a:r>
            <a:endParaRPr lang="pl-PL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pl-PL" dirty="0" smtClean="0">
                <a:solidFill>
                  <a:srgbClr val="FF0000"/>
                </a:solidFill>
                <a:latin typeface="Castellar" panose="020A0402060406010301" pitchFamily="18" charset="0"/>
              </a:rPr>
              <a:t>CEL POMOCY SPOŁECZNEJ</a:t>
            </a:r>
            <a:endParaRPr lang="pl-PL" dirty="0">
              <a:solidFill>
                <a:srgbClr val="FF0000"/>
              </a:solidFill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97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07503" y="132706"/>
            <a:ext cx="3024336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rgbClr val="FFFF00"/>
                </a:solidFill>
              </a:rPr>
              <a:t>Zasiłki celowe</a:t>
            </a:r>
          </a:p>
          <a:p>
            <a:pPr algn="ctr"/>
            <a:r>
              <a:rPr lang="pl-PL" sz="1400" dirty="0" smtClean="0"/>
              <a:t>na żywność, odzież, obuwie, opał, leki</a:t>
            </a:r>
          </a:p>
          <a:p>
            <a:pPr algn="ctr"/>
            <a:r>
              <a:rPr lang="pl-PL" sz="1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Liczba świadczeń 591</a:t>
            </a:r>
            <a:endParaRPr lang="pl-PL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Elipsa 2"/>
          <p:cNvSpPr/>
          <p:nvPr/>
        </p:nvSpPr>
        <p:spPr>
          <a:xfrm>
            <a:off x="4830295" y="1628800"/>
            <a:ext cx="1752717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rgbClr val="FFFF00"/>
                </a:solidFill>
              </a:rPr>
              <a:t>Zasiłki okresowe</a:t>
            </a:r>
          </a:p>
          <a:p>
            <a:pPr algn="ctr"/>
            <a:r>
              <a:rPr lang="pl-PL" sz="1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</a:t>
            </a:r>
            <a:r>
              <a:rPr lang="pl-PL" sz="1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iczba świadczeń - 224</a:t>
            </a:r>
            <a:endParaRPr lang="pl-PL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3779912" y="0"/>
            <a:ext cx="2232248" cy="1513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rgbClr val="FFFF00"/>
                </a:solidFill>
              </a:rPr>
              <a:t>Zasiłki stałe</a:t>
            </a:r>
          </a:p>
          <a:p>
            <a:pPr algn="ctr"/>
            <a:r>
              <a:rPr lang="pl-PL" sz="1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Liczba świadczeń -1148</a:t>
            </a:r>
            <a:endParaRPr lang="pl-PL" sz="1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1043608" y="2704356"/>
            <a:ext cx="2736304" cy="1368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dirty="0" smtClean="0">
                <a:solidFill>
                  <a:srgbClr val="FF0000"/>
                </a:solidFill>
              </a:rPr>
              <a:t>Kryterium dochodowe</a:t>
            </a:r>
          </a:p>
          <a:p>
            <a:pPr marL="285750" indent="-285750" algn="ctr">
              <a:buFontTx/>
              <a:buChar char="-"/>
            </a:pPr>
            <a:r>
              <a:rPr lang="pl-PL" sz="1200" dirty="0" smtClean="0">
                <a:solidFill>
                  <a:srgbClr val="FF0000"/>
                </a:solidFill>
              </a:rPr>
              <a:t>1 osobowe gospodarstwo domowe 634zł</a:t>
            </a:r>
          </a:p>
          <a:p>
            <a:pPr marL="285750" indent="-285750" algn="ctr">
              <a:buFontTx/>
              <a:buChar char="-"/>
            </a:pPr>
            <a:r>
              <a:rPr lang="pl-PL" sz="1200" dirty="0" smtClean="0">
                <a:solidFill>
                  <a:srgbClr val="FF0000"/>
                </a:solidFill>
              </a:rPr>
              <a:t>na osobę w rodzinie 514,00zł</a:t>
            </a:r>
            <a:endParaRPr lang="pl-PL" sz="1200" dirty="0">
              <a:solidFill>
                <a:srgbClr val="FF0000"/>
              </a:solidFill>
            </a:endParaRPr>
          </a:p>
        </p:txBody>
      </p:sp>
      <p:sp>
        <p:nvSpPr>
          <p:cNvPr id="17" name="Strzałka w prawo 16"/>
          <p:cNvSpPr/>
          <p:nvPr/>
        </p:nvSpPr>
        <p:spPr>
          <a:xfrm>
            <a:off x="3903508" y="5047245"/>
            <a:ext cx="668492" cy="5456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4572000" y="4563967"/>
            <a:ext cx="1656184" cy="1512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000" dirty="0" smtClean="0"/>
              <a:t>Kryterium dochodowe</a:t>
            </a:r>
          </a:p>
          <a:p>
            <a:pPr algn="ctr"/>
            <a:r>
              <a:rPr lang="pl-PL" sz="1000" dirty="0" smtClean="0"/>
              <a:t>- 1 osobowe gospodarstwo domowe 951zł</a:t>
            </a:r>
          </a:p>
          <a:p>
            <a:pPr algn="ctr"/>
            <a:r>
              <a:rPr lang="pl-PL" sz="1000" dirty="0" smtClean="0"/>
              <a:t>- na osobę w rodzinie 771zł</a:t>
            </a:r>
            <a:endParaRPr lang="pl-PL" sz="1000" dirty="0"/>
          </a:p>
        </p:txBody>
      </p:sp>
      <p:sp>
        <p:nvSpPr>
          <p:cNvPr id="21" name="Strzałka w dół 20"/>
          <p:cNvSpPr/>
          <p:nvPr/>
        </p:nvSpPr>
        <p:spPr>
          <a:xfrm>
            <a:off x="1782507" y="2017170"/>
            <a:ext cx="248030" cy="6247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Strzałka w prawo 21"/>
          <p:cNvSpPr/>
          <p:nvPr/>
        </p:nvSpPr>
        <p:spPr>
          <a:xfrm rot="9689019">
            <a:off x="3843345" y="2533913"/>
            <a:ext cx="915367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Strzałka w prawo 22"/>
          <p:cNvSpPr/>
          <p:nvPr/>
        </p:nvSpPr>
        <p:spPr>
          <a:xfrm rot="8308055">
            <a:off x="3116759" y="1830847"/>
            <a:ext cx="1102703" cy="3726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Elipsa 23"/>
          <p:cNvSpPr/>
          <p:nvPr/>
        </p:nvSpPr>
        <p:spPr>
          <a:xfrm>
            <a:off x="-19692" y="4347944"/>
            <a:ext cx="3852428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b="1" dirty="0" smtClean="0"/>
              <a:t>Świadczenie pieniężne w postaci zasiłku celowego na zakup żywności dla rodziny w tym na zakup żywności dla dzieci w dni wolne od nauki w szkole czy zajęć w przedszkolu</a:t>
            </a:r>
          </a:p>
          <a:p>
            <a:pPr algn="ctr"/>
            <a:r>
              <a:rPr lang="pl-PL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Liczba świadczeń 326</a:t>
            </a:r>
            <a:endParaRPr lang="pl-PL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Gwiazda 12-ramienna 4"/>
          <p:cNvSpPr/>
          <p:nvPr/>
        </p:nvSpPr>
        <p:spPr>
          <a:xfrm>
            <a:off x="6583012" y="3861048"/>
            <a:ext cx="2560988" cy="2215087"/>
          </a:xfrm>
          <a:prstGeom prst="star12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/>
              <a:t>Zasiłek celowy w związku ze zdarzeniem losowym </a:t>
            </a:r>
            <a:r>
              <a:rPr lang="pl-PL" sz="1000" dirty="0" smtClean="0">
                <a:solidFill>
                  <a:schemeClr val="tx1"/>
                </a:solidFill>
              </a:rPr>
              <a:t>Liczba świadczeń 2</a:t>
            </a:r>
            <a:endParaRPr lang="pl-PL" sz="1000" dirty="0">
              <a:solidFill>
                <a:schemeClr val="tx1"/>
              </a:solidFill>
            </a:endParaRPr>
          </a:p>
        </p:txBody>
      </p:sp>
      <p:sp>
        <p:nvSpPr>
          <p:cNvPr id="9" name="Gwiazda 7-ramienna 8"/>
          <p:cNvSpPr/>
          <p:nvPr/>
        </p:nvSpPr>
        <p:spPr>
          <a:xfrm>
            <a:off x="6875747" y="1860898"/>
            <a:ext cx="2268253" cy="1728192"/>
          </a:xfrm>
          <a:prstGeom prst="star7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/>
              <a:t>Specjalne zasiłki celowe</a:t>
            </a:r>
          </a:p>
          <a:p>
            <a:pPr algn="ctr"/>
            <a:r>
              <a:rPr lang="pl-PL" sz="900" dirty="0">
                <a:solidFill>
                  <a:schemeClr val="tx1"/>
                </a:solidFill>
              </a:rPr>
              <a:t>Liczba świadczeń -69</a:t>
            </a:r>
          </a:p>
        </p:txBody>
      </p:sp>
    </p:spTree>
    <p:extLst>
      <p:ext uri="{BB962C8B-B14F-4D97-AF65-F5344CB8AC3E}">
        <p14:creationId xmlns:p14="http://schemas.microsoft.com/office/powerpoint/2010/main" val="39834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19672" y="1461309"/>
            <a:ext cx="6408712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l-PL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,,Pomoc Społeczna to nie tylko </a:t>
            </a:r>
            <a:endParaRPr lang="pl-PL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4314201" y="5205725"/>
            <a:ext cx="3441968" cy="110799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lvl="0">
              <a:spcBef>
                <a:spcPct val="0"/>
              </a:spcBef>
            </a:pPr>
            <a:r>
              <a:rPr lang="pl-PL" sz="6600" b="1" spc="50" dirty="0">
                <a:ln w="11430"/>
                <a:gradFill>
                  <a:gsLst>
                    <a:gs pos="25000">
                      <a:srgbClr val="DA1F28">
                        <a:satMod val="155000"/>
                      </a:srgbClr>
                    </a:gs>
                    <a:gs pos="100000">
                      <a:srgbClr val="DA1F28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zasiłki”!</a:t>
            </a:r>
          </a:p>
        </p:txBody>
      </p:sp>
    </p:spTree>
    <p:extLst>
      <p:ext uri="{BB962C8B-B14F-4D97-AF65-F5344CB8AC3E}">
        <p14:creationId xmlns:p14="http://schemas.microsoft.com/office/powerpoint/2010/main" val="352724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1259632" y="188640"/>
            <a:ext cx="6768752" cy="11898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rgbClr val="FFFF00"/>
                </a:solidFill>
              </a:rPr>
              <a:t>Pomoc w formie usług opiekuńczych i specjalistycznych usług opiekuńczych</a:t>
            </a:r>
          </a:p>
          <a:p>
            <a:pPr algn="ctr"/>
            <a:r>
              <a:rPr lang="pl-PL" sz="105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Liczba osób 35 w tym 2 osoby objęte pomocą w formie usług specjalistycznych  </a:t>
            </a:r>
            <a:endParaRPr lang="pl-PL" sz="105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7416824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534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1475656" y="332656"/>
            <a:ext cx="6336704" cy="15247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b="1" dirty="0" smtClean="0">
                <a:solidFill>
                  <a:srgbClr val="FFFF00"/>
                </a:solidFill>
              </a:rPr>
              <a:t>Udział w zajęciach prowadzonych przez Środowiskowy Dom Samopomocy </a:t>
            </a:r>
          </a:p>
          <a:p>
            <a:pPr algn="ctr"/>
            <a:r>
              <a:rPr lang="pl-PL" sz="1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Liczba osób  korzystających 45 w tym 34 – ŚDS Wola Filipowska,  ŚDS Radwanowice - 11</a:t>
            </a:r>
            <a:endParaRPr lang="pl-PL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5488">
            <a:off x="359968" y="1713038"/>
            <a:ext cx="2448272" cy="263979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484" y="1973691"/>
            <a:ext cx="2676047" cy="25500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2388">
            <a:off x="5878738" y="1813277"/>
            <a:ext cx="2974985" cy="23797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755" y="4523737"/>
            <a:ext cx="3844017" cy="2016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27682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1285852" y="214290"/>
            <a:ext cx="5976664" cy="17859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solidFill>
                  <a:srgbClr val="FFFF00"/>
                </a:solidFill>
              </a:rPr>
              <a:t>Dom Pomocy Społecznej</a:t>
            </a:r>
          </a:p>
          <a:p>
            <a:pPr algn="ctr"/>
            <a:r>
              <a:rPr lang="pl-PL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Liczba osób 34, za które Gmina Krzeszowice partycypowała w kosztach pobytu – średnio 2200zł mies./1os </a:t>
            </a:r>
            <a:endParaRPr lang="pl-PL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61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67246"/>
            <a:ext cx="3240360" cy="24134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93096"/>
            <a:ext cx="3551287" cy="2088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90" y="1928802"/>
            <a:ext cx="3672408" cy="21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7700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2757336" y="404664"/>
            <a:ext cx="424847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solidFill>
                  <a:srgbClr val="FFFF00"/>
                </a:solidFill>
              </a:rPr>
              <a:t>Schronienie</a:t>
            </a:r>
          </a:p>
          <a:p>
            <a:pPr algn="ctr"/>
            <a:r>
              <a:rPr lang="pl-PL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Liczba osób 3</a:t>
            </a:r>
            <a:endParaRPr lang="pl-PL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88" y="1988840"/>
            <a:ext cx="3845376" cy="288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572" y="2420888"/>
            <a:ext cx="3101891" cy="3240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9468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2071670" y="260648"/>
            <a:ext cx="5857916" cy="20967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dirty="0" smtClean="0">
                <a:solidFill>
                  <a:srgbClr val="FFFF00"/>
                </a:solidFill>
              </a:rPr>
              <a:t>Posiłek</a:t>
            </a:r>
          </a:p>
          <a:p>
            <a:pPr algn="ctr"/>
            <a:r>
              <a:rPr lang="pl-PL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Posiłki:       </a:t>
            </a:r>
          </a:p>
          <a:p>
            <a:pPr algn="ctr">
              <a:buFont typeface="Arial" pitchFamily="34" charset="0"/>
              <a:buChar char="•"/>
            </a:pPr>
            <a:r>
              <a:rPr lang="pl-PL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dzieci – szkoły i przedszkola (catering i stołówki) – 126 dzieci/ liczba </a:t>
            </a:r>
            <a:r>
              <a:rPr lang="pl-PL" sz="1200" dirty="0" smtClean="0">
                <a:solidFill>
                  <a:schemeClr val="tx1"/>
                </a:solidFill>
              </a:rPr>
              <a:t>świadczeń</a:t>
            </a:r>
            <a:r>
              <a:rPr lang="pl-PL" sz="1200" b="1" dirty="0" smtClean="0">
                <a:solidFill>
                  <a:schemeClr val="tx1"/>
                </a:solidFill>
              </a:rPr>
              <a:t>16 013</a:t>
            </a:r>
            <a:r>
              <a:rPr lang="pl-PL" sz="1200" dirty="0" smtClean="0">
                <a:solidFill>
                  <a:schemeClr val="tx1"/>
                </a:solidFill>
              </a:rPr>
              <a:t> </a:t>
            </a:r>
          </a:p>
          <a:p>
            <a:pPr algn="ctr">
              <a:buFont typeface="Arial" pitchFamily="34" charset="0"/>
              <a:buChar char="•"/>
            </a:pPr>
            <a:r>
              <a:rPr lang="pl-PL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osoby dorosłe – 29 osób/ liczba świadczeń </a:t>
            </a:r>
            <a:r>
              <a:rPr lang="pl-PL" sz="1200" b="1" dirty="0" smtClean="0">
                <a:solidFill>
                  <a:schemeClr val="tx1"/>
                </a:solidFill>
              </a:rPr>
              <a:t>6437</a:t>
            </a:r>
            <a:r>
              <a:rPr lang="pl-PL" sz="1200" dirty="0" smtClean="0">
                <a:solidFill>
                  <a:schemeClr val="tx1"/>
                </a:solidFill>
              </a:rPr>
              <a:t> </a:t>
            </a:r>
            <a:r>
              <a:rPr lang="pl-PL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pl-PL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14620"/>
            <a:ext cx="3833622" cy="28974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26738"/>
            <a:ext cx="2520280" cy="28083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58" y="2928934"/>
            <a:ext cx="2376264" cy="206764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533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043608" y="3861047"/>
            <a:ext cx="3456384" cy="16106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rgbClr val="FFFF00"/>
                </a:solidFill>
              </a:rPr>
              <a:t>Sprawienie pogrzebu</a:t>
            </a:r>
          </a:p>
          <a:p>
            <a:pPr algn="ctr"/>
            <a:r>
              <a:rPr lang="pl-PL" sz="1000" b="1" dirty="0" smtClean="0">
                <a:solidFill>
                  <a:schemeClr val="tx1"/>
                </a:solidFill>
              </a:rPr>
              <a:t>Liczba osób 3</a:t>
            </a:r>
            <a:endParaRPr lang="pl-PL" sz="1000" b="1" dirty="0">
              <a:solidFill>
                <a:schemeClr val="tx1"/>
              </a:solidFill>
            </a:endParaRPr>
          </a:p>
        </p:txBody>
      </p:sp>
      <p:sp>
        <p:nvSpPr>
          <p:cNvPr id="3" name="Elipsa 2"/>
          <p:cNvSpPr/>
          <p:nvPr/>
        </p:nvSpPr>
        <p:spPr>
          <a:xfrm>
            <a:off x="1043608" y="404664"/>
            <a:ext cx="302433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 smtClean="0">
                <a:solidFill>
                  <a:srgbClr val="FFFF00"/>
                </a:solidFill>
              </a:rPr>
              <a:t>Uprawnienia do świadczeń zdrowotnych finansowanych ze środków publicznych</a:t>
            </a:r>
          </a:p>
          <a:p>
            <a:pPr algn="ctr"/>
            <a:r>
              <a:rPr lang="pl-PL" sz="1200" b="1" dirty="0" smtClean="0">
                <a:solidFill>
                  <a:schemeClr val="tx1"/>
                </a:solidFill>
              </a:rPr>
              <a:t>Liczba osób 8</a:t>
            </a:r>
            <a:endParaRPr lang="pl-PL" sz="1200" b="1" dirty="0">
              <a:solidFill>
                <a:schemeClr val="tx1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80728"/>
            <a:ext cx="3600400" cy="18802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293096"/>
            <a:ext cx="3384376" cy="20692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713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nalezione obrazy dla zapytania paczki &amp;zdot;ywno&amp;sacute;ciow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04664"/>
            <a:ext cx="5832648" cy="3456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24944"/>
            <a:ext cx="2628900" cy="208823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rostokąt zaokrąglony 2"/>
          <p:cNvSpPr/>
          <p:nvPr/>
        </p:nvSpPr>
        <p:spPr>
          <a:xfrm>
            <a:off x="4355976" y="4869160"/>
            <a:ext cx="4248472" cy="158417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dirty="0">
                <a:solidFill>
                  <a:schemeClr val="tx1"/>
                </a:solidFill>
              </a:rPr>
              <a:t>Kryterium </a:t>
            </a:r>
            <a:r>
              <a:rPr lang="pl-PL" sz="1200" dirty="0" smtClean="0">
                <a:solidFill>
                  <a:schemeClr val="tx1"/>
                </a:solidFill>
              </a:rPr>
              <a:t>dochodowe </a:t>
            </a:r>
          </a:p>
          <a:p>
            <a:pPr marL="171450" indent="-171450" algn="ctr">
              <a:buFontTx/>
              <a:buChar char="-"/>
            </a:pPr>
            <a:r>
              <a:rPr lang="pl-PL" sz="1200" dirty="0" smtClean="0">
                <a:solidFill>
                  <a:schemeClr val="tx1"/>
                </a:solidFill>
              </a:rPr>
              <a:t>951zł  - 1 </a:t>
            </a:r>
            <a:r>
              <a:rPr lang="pl-PL" sz="1200" dirty="0">
                <a:solidFill>
                  <a:schemeClr val="tx1"/>
                </a:solidFill>
              </a:rPr>
              <a:t>osobowe gospodarstwo domowe </a:t>
            </a:r>
            <a:endParaRPr lang="pl-PL" sz="1200" dirty="0" smtClean="0">
              <a:solidFill>
                <a:schemeClr val="tx1"/>
              </a:solidFill>
            </a:endParaRPr>
          </a:p>
          <a:p>
            <a:pPr marL="171450" indent="-171450" algn="ctr">
              <a:buFontTx/>
              <a:buChar char="-"/>
            </a:pPr>
            <a:r>
              <a:rPr lang="pl-PL" sz="1200" dirty="0" smtClean="0">
                <a:solidFill>
                  <a:schemeClr val="tx1"/>
                </a:solidFill>
              </a:rPr>
              <a:t>771,00zł na </a:t>
            </a:r>
            <a:r>
              <a:rPr lang="pl-PL" sz="1200" dirty="0">
                <a:solidFill>
                  <a:schemeClr val="tx1"/>
                </a:solidFill>
              </a:rPr>
              <a:t>osobę w </a:t>
            </a:r>
            <a:r>
              <a:rPr lang="pl-PL" sz="1200" dirty="0" smtClean="0">
                <a:solidFill>
                  <a:schemeClr val="tx1"/>
                </a:solidFill>
              </a:rPr>
              <a:t>rodzinie</a:t>
            </a:r>
          </a:p>
          <a:p>
            <a:pPr algn="ctr"/>
            <a:r>
              <a:rPr lang="pl-PL" sz="1200" b="1" dirty="0" smtClean="0">
                <a:solidFill>
                  <a:schemeClr val="tx1"/>
                </a:solidFill>
              </a:rPr>
              <a:t>Od 01.01.2017r. Kryterium dochodowe:</a:t>
            </a:r>
          </a:p>
          <a:p>
            <a:pPr marL="171450" indent="-171450" algn="ctr">
              <a:buFontTx/>
              <a:buChar char="-"/>
            </a:pPr>
            <a:r>
              <a:rPr lang="pl-PL" sz="1200" dirty="0" smtClean="0">
                <a:solidFill>
                  <a:schemeClr val="tx1"/>
                </a:solidFill>
              </a:rPr>
              <a:t>1268zł – 1 osobowe gospodarstwo domowe</a:t>
            </a:r>
          </a:p>
          <a:p>
            <a:pPr marL="171450" indent="-171450" algn="ctr">
              <a:buFontTx/>
              <a:buChar char="-"/>
            </a:pPr>
            <a:r>
              <a:rPr lang="pl-PL" sz="1200" dirty="0" smtClean="0">
                <a:solidFill>
                  <a:schemeClr val="tx1"/>
                </a:solidFill>
              </a:rPr>
              <a:t>1028zł na osobę w rodzinie</a:t>
            </a:r>
            <a:endParaRPr lang="pl-PL" sz="1200" dirty="0">
              <a:solidFill>
                <a:schemeClr val="tx1"/>
              </a:solidFill>
            </a:endParaRPr>
          </a:p>
        </p:txBody>
      </p:sp>
      <p:sp>
        <p:nvSpPr>
          <p:cNvPr id="2" name="Elipsa 1"/>
          <p:cNvSpPr/>
          <p:nvPr/>
        </p:nvSpPr>
        <p:spPr>
          <a:xfrm>
            <a:off x="7050516" y="620688"/>
            <a:ext cx="1913972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100" b="1" dirty="0" smtClean="0">
                <a:solidFill>
                  <a:schemeClr val="tx1"/>
                </a:solidFill>
              </a:rPr>
              <a:t>Liczba osób  korzystających 100</a:t>
            </a:r>
          </a:p>
          <a:p>
            <a:pPr algn="ctr"/>
            <a:endParaRPr lang="pl-PL" sz="1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946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http://www.www.gminakrzeszowice.pl/pics/obrazki/plakat_jablka-0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910" y="692696"/>
            <a:ext cx="3438525" cy="4835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Prostokąt 1"/>
          <p:cNvSpPr/>
          <p:nvPr/>
        </p:nvSpPr>
        <p:spPr>
          <a:xfrm>
            <a:off x="928662" y="642918"/>
            <a:ext cx="4104456" cy="50405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rgbClr val="FF0000"/>
                </a:solidFill>
              </a:rPr>
              <a:t>Pracownicy socjalni uczestniczą w różnych akcjach organizowanych na terenie Gminy Krzeszowice.</a:t>
            </a:r>
          </a:p>
          <a:p>
            <a:pPr algn="ctr"/>
            <a:r>
              <a:rPr lang="pl-PL" dirty="0" smtClean="0">
                <a:solidFill>
                  <a:srgbClr val="FF0000"/>
                </a:solidFill>
              </a:rPr>
              <a:t>W miesiącu maju i grudniu 2016r. pracownicy socjalni pomagali w czasie akcji ,,Rozdajemy jabłka polskich sadowników</a:t>
            </a:r>
            <a:r>
              <a:rPr lang="pl-PL" dirty="0" smtClean="0">
                <a:solidFill>
                  <a:srgbClr val="FF0000"/>
                </a:solidFill>
              </a:rPr>
              <a:t>”</a:t>
            </a:r>
          </a:p>
          <a:p>
            <a:pPr algn="ctr"/>
            <a:endParaRPr lang="pl-PL" dirty="0">
              <a:solidFill>
                <a:srgbClr val="FF0000"/>
              </a:solidFill>
            </a:endParaRPr>
          </a:p>
          <a:p>
            <a:pPr algn="ctr"/>
            <a:r>
              <a:rPr lang="pl-PL" dirty="0" smtClean="0">
                <a:solidFill>
                  <a:srgbClr val="7030A0"/>
                </a:solidFill>
              </a:rPr>
              <a:t>W miesiącach świątecznych pracownicy socjalni zajmują się dystrybucją produktów żywnościowych zbieranych przez mieszkańców gminy w akcji przedświątecznej pod patronatem Burmistrza Gminy.</a:t>
            </a:r>
            <a:endParaRPr lang="pl-PL" dirty="0" smtClean="0">
              <a:solidFill>
                <a:srgbClr val="7030A0"/>
              </a:solidFill>
            </a:endParaRPr>
          </a:p>
          <a:p>
            <a:pPr algn="ctr"/>
            <a:endParaRPr lang="pl-PL" dirty="0">
              <a:solidFill>
                <a:srgbClr val="FF0000"/>
              </a:solidFill>
            </a:endParaRPr>
          </a:p>
          <a:p>
            <a:pPr algn="ctr"/>
            <a:r>
              <a:rPr lang="pl-PL" dirty="0" smtClean="0">
                <a:solidFill>
                  <a:srgbClr val="FF0000"/>
                </a:solidFill>
              </a:rPr>
              <a:t> </a:t>
            </a:r>
            <a:endParaRPr lang="pl-P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038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2411760" y="237828"/>
            <a:ext cx="4248472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b="1" dirty="0" smtClean="0">
                <a:solidFill>
                  <a:srgbClr val="FFFF00"/>
                </a:solidFill>
              </a:rPr>
              <a:t>Praca socjalna</a:t>
            </a:r>
            <a:endParaRPr lang="pl-PL" sz="1000" b="1" dirty="0">
              <a:solidFill>
                <a:schemeClr val="tx1"/>
              </a:solidFill>
            </a:endParaRP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60" y="332656"/>
            <a:ext cx="1905000" cy="1737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az 6" descr="C:\Users\monika.sibiga\AppData\Local\Microsoft\Windows\Temporary Internet Files\Content.Word\20170315_07423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04864"/>
            <a:ext cx="7272808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690587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619672" y="476672"/>
            <a:ext cx="5976664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Pomoc dla osób niepełnosprawnych</a:t>
            </a:r>
          </a:p>
          <a:p>
            <a:pPr algn="ctr"/>
            <a:r>
              <a:rPr lang="pl-PL" dirty="0" smtClean="0"/>
              <a:t>Pracownik socjalny udziela pomocy i wsparcia również w formie </a:t>
            </a:r>
            <a:endParaRPr lang="pl-PL" dirty="0"/>
          </a:p>
        </p:txBody>
      </p:sp>
      <p:sp>
        <p:nvSpPr>
          <p:cNvPr id="3" name="Elipsa 2"/>
          <p:cNvSpPr/>
          <p:nvPr/>
        </p:nvSpPr>
        <p:spPr>
          <a:xfrm>
            <a:off x="1928794" y="4286256"/>
            <a:ext cx="2376264" cy="172819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000" dirty="0" smtClean="0"/>
              <a:t>Pomoc w zakresie ustalania stopnia niepełnosprawności  </a:t>
            </a:r>
            <a:endParaRPr lang="pl-PL" sz="1000" dirty="0"/>
          </a:p>
        </p:txBody>
      </p:sp>
      <p:sp>
        <p:nvSpPr>
          <p:cNvPr id="4" name="Elipsa 3"/>
          <p:cNvSpPr/>
          <p:nvPr/>
        </p:nvSpPr>
        <p:spPr>
          <a:xfrm>
            <a:off x="4607720" y="4183360"/>
            <a:ext cx="2736304" cy="187220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dirty="0" smtClean="0"/>
              <a:t>Pomoc w zakresie uzyskania świadczeń z PEFRON </a:t>
            </a:r>
            <a:endParaRPr lang="pl-PL" sz="1200" dirty="0"/>
          </a:p>
        </p:txBody>
      </p:sp>
      <p:sp>
        <p:nvSpPr>
          <p:cNvPr id="5" name="Elipsa 4"/>
          <p:cNvSpPr/>
          <p:nvPr/>
        </p:nvSpPr>
        <p:spPr>
          <a:xfrm>
            <a:off x="6804248" y="2276872"/>
            <a:ext cx="2160240" cy="1728192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 smtClean="0"/>
              <a:t>Pomoc w zakresie uzyskania świadczeń z ZUS czy KRUS</a:t>
            </a:r>
            <a:endParaRPr lang="pl-PL" sz="1200" dirty="0"/>
          </a:p>
        </p:txBody>
      </p:sp>
      <p:sp>
        <p:nvSpPr>
          <p:cNvPr id="7" name="Strzałka w lewo i w górę 6"/>
          <p:cNvSpPr/>
          <p:nvPr/>
        </p:nvSpPr>
        <p:spPr>
          <a:xfrm>
            <a:off x="2719234" y="1988840"/>
            <a:ext cx="936104" cy="1152128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trzałka w lewo i w górę 7"/>
          <p:cNvSpPr/>
          <p:nvPr/>
        </p:nvSpPr>
        <p:spPr>
          <a:xfrm rot="5400000">
            <a:off x="5549504" y="2136294"/>
            <a:ext cx="1296144" cy="1008112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Elipsa 5"/>
          <p:cNvSpPr/>
          <p:nvPr/>
        </p:nvSpPr>
        <p:spPr>
          <a:xfrm>
            <a:off x="0" y="2285992"/>
            <a:ext cx="264317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 smtClean="0">
                <a:solidFill>
                  <a:schemeClr val="tx1"/>
                </a:solidFill>
              </a:rPr>
              <a:t>Informuje o wszystkich przysługujących świadczeniach</a:t>
            </a:r>
            <a:endParaRPr lang="pl-PL" sz="1200" dirty="0">
              <a:solidFill>
                <a:schemeClr val="tx1"/>
              </a:solidFill>
            </a:endParaRPr>
          </a:p>
        </p:txBody>
      </p:sp>
      <p:sp>
        <p:nvSpPr>
          <p:cNvPr id="10" name="Strzałka w dół 9"/>
          <p:cNvSpPr/>
          <p:nvPr/>
        </p:nvSpPr>
        <p:spPr>
          <a:xfrm>
            <a:off x="3868820" y="2132856"/>
            <a:ext cx="424245" cy="20162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Strzałka w dół 10"/>
          <p:cNvSpPr/>
          <p:nvPr/>
        </p:nvSpPr>
        <p:spPr>
          <a:xfrm>
            <a:off x="5031472" y="2116862"/>
            <a:ext cx="432048" cy="20162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2031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32656"/>
            <a:ext cx="4896544" cy="223224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100" y="2564904"/>
            <a:ext cx="6624736" cy="28803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2" name="Prostokąt 1"/>
          <p:cNvSpPr/>
          <p:nvPr/>
        </p:nvSpPr>
        <p:spPr>
          <a:xfrm>
            <a:off x="7131104" y="836712"/>
            <a:ext cx="1945402" cy="1224136"/>
          </a:xfrm>
          <a:prstGeom prst="rect">
            <a:avLst/>
          </a:prstGeom>
          <a:scene3d>
            <a:camera prst="isometricOffAxis2Left"/>
            <a:lightRig rig="threePt" dir="t"/>
          </a:scene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Liczba osób, którym w 2016r. wydano Kartę Dużej Rodziny – 209 w tym rodzice 79, dzieci - 130 </a:t>
            </a:r>
            <a:endParaRPr lang="pl-PL" sz="1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257290" y="404664"/>
            <a:ext cx="1584176" cy="828132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000" dirty="0"/>
              <a:t>Liczba osób, którym w </a:t>
            </a:r>
            <a:r>
              <a:rPr lang="pl-PL" sz="1000" dirty="0" smtClean="0"/>
              <a:t>2014r</a:t>
            </a:r>
            <a:r>
              <a:rPr lang="pl-PL" sz="1000" dirty="0"/>
              <a:t>. wydano Kartę Dużej Rodziny – </a:t>
            </a:r>
            <a:r>
              <a:rPr lang="pl-PL" sz="1000" dirty="0" smtClean="0"/>
              <a:t>549 </a:t>
            </a:r>
            <a:r>
              <a:rPr lang="pl-PL" sz="1000" dirty="0"/>
              <a:t>w tym rodzice </a:t>
            </a:r>
            <a:r>
              <a:rPr lang="pl-PL" sz="1000" dirty="0" smtClean="0"/>
              <a:t>202, </a:t>
            </a:r>
            <a:r>
              <a:rPr lang="pl-PL" sz="1000" dirty="0"/>
              <a:t>dzieci - </a:t>
            </a:r>
            <a:r>
              <a:rPr lang="pl-PL" sz="1000" dirty="0" smtClean="0"/>
              <a:t>347 </a:t>
            </a:r>
            <a:endParaRPr lang="pl-PL" sz="1000" dirty="0"/>
          </a:p>
        </p:txBody>
      </p:sp>
      <p:sp>
        <p:nvSpPr>
          <p:cNvPr id="4" name="Prostokąt 3"/>
          <p:cNvSpPr/>
          <p:nvPr/>
        </p:nvSpPr>
        <p:spPr>
          <a:xfrm>
            <a:off x="251520" y="1556792"/>
            <a:ext cx="1584176" cy="864096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000" dirty="0"/>
              <a:t>Liczba osób, którym w </a:t>
            </a:r>
            <a:r>
              <a:rPr lang="pl-PL" sz="1000" dirty="0" smtClean="0"/>
              <a:t>2015r</a:t>
            </a:r>
            <a:r>
              <a:rPr lang="pl-PL" sz="1000" dirty="0"/>
              <a:t>. wydano Kartę Dużej Rodziny – </a:t>
            </a:r>
            <a:r>
              <a:rPr lang="pl-PL" sz="1000" dirty="0" smtClean="0"/>
              <a:t>706 </a:t>
            </a:r>
            <a:r>
              <a:rPr lang="pl-PL" sz="1000" dirty="0"/>
              <a:t>w tym rodzice </a:t>
            </a:r>
            <a:r>
              <a:rPr lang="pl-PL" sz="1000" dirty="0" smtClean="0"/>
              <a:t>254, </a:t>
            </a:r>
            <a:r>
              <a:rPr lang="pl-PL" sz="1000" dirty="0"/>
              <a:t>dzieci - </a:t>
            </a:r>
            <a:r>
              <a:rPr lang="pl-PL" sz="1000" dirty="0" smtClean="0"/>
              <a:t>452 </a:t>
            </a:r>
            <a:endParaRPr lang="pl-PL" sz="1000" dirty="0"/>
          </a:p>
        </p:txBody>
      </p:sp>
      <p:sp>
        <p:nvSpPr>
          <p:cNvPr id="7" name="Prostokąt 6"/>
          <p:cNvSpPr/>
          <p:nvPr/>
        </p:nvSpPr>
        <p:spPr>
          <a:xfrm>
            <a:off x="2285984" y="5286388"/>
            <a:ext cx="5715040" cy="135732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 Gminie Krzeszowice Kartę Dużej Rodziny posiada  1 464 osób w tym rodzice 535, dzieci - 929</a:t>
            </a:r>
            <a:endParaRPr lang="pl-PL" sz="2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27699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13601" y="599205"/>
            <a:ext cx="7929618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l-PL" sz="2800" b="1" dirty="0">
                <a:solidFill>
                  <a:srgbClr val="FF0000"/>
                </a:solidFill>
                <a:latin typeface="Algerian" panose="04020705040A02060702" pitchFamily="82" charset="0"/>
              </a:rPr>
              <a:t>Ogólnopolska Karta Dużej Rodziny </a:t>
            </a:r>
            <a:endParaRPr lang="pl-PL" sz="2800" b="1" dirty="0" smtClean="0">
              <a:solidFill>
                <a:srgbClr val="FF0000"/>
              </a:solidFill>
              <a:latin typeface="Algerian" panose="04020705040A02060702" pitchFamily="82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l-PL" sz="2800" b="1" dirty="0" smtClean="0">
              <a:solidFill>
                <a:srgbClr val="FF0000"/>
              </a:solidFill>
              <a:latin typeface="Algerian" panose="04020705040A02060702" pitchFamily="82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l-PL" dirty="0"/>
              <a:t>dla rodzin z co najmniej trójką </a:t>
            </a:r>
            <a:r>
              <a:rPr lang="pl-PL" dirty="0" smtClean="0"/>
              <a:t>dzieci, karta </a:t>
            </a:r>
            <a:r>
              <a:rPr lang="pl-PL" dirty="0"/>
              <a:t>wydawana jest każdemu członkowi </a:t>
            </a:r>
            <a:r>
              <a:rPr lang="pl-PL" dirty="0" smtClean="0"/>
              <a:t>rodziny, rodzice </a:t>
            </a:r>
            <a:r>
              <a:rPr lang="pl-PL" dirty="0"/>
              <a:t>mogą korzystać z karty dożywotnio, dzieci do 18 roku życia lub ukończenia nauki, max do 25 </a:t>
            </a:r>
            <a:r>
              <a:rPr lang="pl-PL" dirty="0" smtClean="0"/>
              <a:t>lat - </a:t>
            </a:r>
            <a:r>
              <a:rPr lang="pl-PL" dirty="0"/>
              <a:t>osoby niepełnosprawne otrzymują kartę na czas trwania orzeczenia o </a:t>
            </a:r>
            <a:r>
              <a:rPr lang="pl-PL" dirty="0" smtClean="0"/>
              <a:t>niepełnosprawności.</a:t>
            </a:r>
          </a:p>
          <a:p>
            <a:endParaRPr lang="pl-PL" dirty="0"/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b="1" dirty="0" smtClean="0">
                <a:solidFill>
                  <a:srgbClr val="00B0F0"/>
                </a:solidFill>
              </a:rPr>
              <a:t>przyznanie </a:t>
            </a:r>
            <a:r>
              <a:rPr lang="pl-PL" b="1" dirty="0">
                <a:solidFill>
                  <a:srgbClr val="00B0F0"/>
                </a:solidFill>
              </a:rPr>
              <a:t>Karty Dużej Rodziny jest bezpłatne, każdemu członkowi rodziny, niezależnie od dochodów. </a:t>
            </a:r>
            <a:endParaRPr lang="pl-PL" b="1" dirty="0" smtClean="0">
              <a:solidFill>
                <a:srgbClr val="00B0F0"/>
              </a:solidFill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pl-PL" b="1" dirty="0">
              <a:solidFill>
                <a:srgbClr val="00B0F0"/>
              </a:solidFill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pl-PL" b="1" dirty="0" smtClean="0">
              <a:solidFill>
                <a:srgbClr val="00B0F0"/>
              </a:solidFill>
            </a:endParaRPr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b="1" dirty="0" smtClean="0"/>
              <a:t>posiadacze </a:t>
            </a:r>
            <a:r>
              <a:rPr lang="pl-PL" b="1" dirty="0"/>
              <a:t>Karty Dużej Rodziny mogą korzystać z różnego rodzaju zniżek i uprawnień na terenie całego kraju</a:t>
            </a:r>
            <a:r>
              <a:rPr lang="pl-PL" b="1" dirty="0" smtClean="0"/>
              <a:t>.</a:t>
            </a:r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pl-PL" b="1" dirty="0"/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pl-PL" b="1" dirty="0" smtClean="0"/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pl-PL" b="1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115616" y="292686"/>
            <a:ext cx="7128792" cy="14801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l-PL" sz="2800" b="1" dirty="0" smtClean="0">
                <a:solidFill>
                  <a:srgbClr val="FFFF00"/>
                </a:solidFill>
              </a:rPr>
              <a:t>Wsparcie asystenta rodziny</a:t>
            </a:r>
          </a:p>
          <a:p>
            <a:pPr lvl="0" algn="ctr"/>
            <a:r>
              <a:rPr lang="pl-PL" sz="1200" dirty="0" smtClean="0">
                <a:solidFill>
                  <a:schemeClr val="tx1"/>
                </a:solidFill>
                <a:latin typeface="Times New Roman"/>
                <a:ea typeface="Times New Roman"/>
              </a:rPr>
              <a:t>Liczba </a:t>
            </a:r>
            <a:r>
              <a:rPr lang="pl-PL" sz="1200" dirty="0">
                <a:solidFill>
                  <a:schemeClr val="tx1"/>
                </a:solidFill>
                <a:latin typeface="Times New Roman"/>
                <a:ea typeface="Times New Roman"/>
              </a:rPr>
              <a:t>rodzin objętych wsparciem asystenta rodziny w 2016r. – 24 </a:t>
            </a:r>
            <a:r>
              <a:rPr lang="pl-PL" sz="1200" dirty="0">
                <a:solidFill>
                  <a:schemeClr val="tx1"/>
                </a:solidFill>
              </a:rPr>
              <a:t>(w tym 36 dzieci)</a:t>
            </a:r>
            <a:endParaRPr lang="pl-PL" sz="12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algn="ctr"/>
            <a:endParaRPr lang="pl-PL" sz="900" b="1" dirty="0">
              <a:solidFill>
                <a:srgbClr val="FFFF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164" y="1988840"/>
            <a:ext cx="7704856" cy="41764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rostokąt 3"/>
          <p:cNvSpPr/>
          <p:nvPr/>
        </p:nvSpPr>
        <p:spPr>
          <a:xfrm>
            <a:off x="285720" y="1428736"/>
            <a:ext cx="1571636" cy="17859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dirty="0" smtClean="0"/>
              <a:t>Asystent rodziny przyznawany jest niezależnie od sytuacji materialnej w danej rodzinie.</a:t>
            </a:r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7680003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642910" y="915540"/>
            <a:ext cx="728667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Asystent ułatwi rodzicom wypełnianie ról społecznych, aby doprowadzić do osiągnięcia podstawowej stabilizacji życiowej i nie dopuścić do umieszczania dzieci poza rodziną w placówkach lub rodzinach zastępczych. Jeśli dzieci znajdują się pod </a:t>
            </a: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pieczą </a:t>
            </a: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zastępczą, rolą asystenta </a:t>
            </a: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są </a:t>
            </a: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działania na rzecz ich jak najszybszego powrotu do rodziny.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pl-PL" dirty="0" smtClean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pl-PL" b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 okresie od stycznia do grudnia 2016r. tutejszy Ośrodek współfinansował pobyt </a:t>
            </a:r>
            <a:r>
              <a:rPr kumimoji="0" lang="pl-PL" b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31 dzieci </a:t>
            </a:r>
            <a:r>
              <a:rPr kumimoji="0" lang="pl-PL" b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 pieczy </a:t>
            </a:r>
            <a:r>
              <a:rPr kumimoji="0" lang="pl-PL" b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zastępczej, umieszczonych na podstawie decyzji Sądu. </a:t>
            </a: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 </a:t>
            </a:r>
            <a:r>
              <a:rPr kumimoji="0" lang="pl-PL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w/w okresie piecze zastępczą opuściło 8 dzieci.</a:t>
            </a:r>
          </a:p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l-PL" b="0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pl-PL" b="1" dirty="0" smtClean="0"/>
              <a:t>Według stanu na dzień 31.12.2016r. w pieczy pozostaje 23 </a:t>
            </a:r>
            <a:r>
              <a:rPr lang="pl-PL" b="1" dirty="0" smtClean="0"/>
              <a:t>dzieci w tym w pieczy rodzinnej 16 dzieci, a pieczy instytucjonalnej 7 dzieci</a:t>
            </a:r>
            <a:r>
              <a:rPr lang="pl-PL" dirty="0" smtClean="0"/>
              <a:t>.</a:t>
            </a:r>
            <a:endParaRPr lang="pl-PL" dirty="0" smtClean="0"/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pl-PL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642910" y="612845"/>
            <a:ext cx="7500990" cy="606319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latin typeface="Segoe Print" pitchFamily="2" charset="0"/>
              </a:rPr>
              <a:t>PLACÓWKI WSPARCIA DZIENNEGO </a:t>
            </a:r>
          </a:p>
          <a:p>
            <a:pPr>
              <a:buFont typeface="Wingdings" pitchFamily="2" charset="2"/>
              <a:buChar char="v"/>
            </a:pPr>
            <a:r>
              <a:rPr lang="pl-PL" dirty="0" smtClean="0">
                <a:latin typeface="Century Schoolbook" pitchFamily="18" charset="0"/>
              </a:rPr>
              <a:t> Zadanie to realizuje organizacja pozarządowa </a:t>
            </a:r>
            <a:r>
              <a:rPr lang="pl-PL" dirty="0" smtClean="0">
                <a:latin typeface="Century Schoolbook" pitchFamily="18" charset="0"/>
              </a:rPr>
              <a:t>– Caritas Archidiecezji </a:t>
            </a:r>
            <a:r>
              <a:rPr lang="pl-PL" dirty="0" smtClean="0">
                <a:latin typeface="Century Schoolbook" pitchFamily="18" charset="0"/>
              </a:rPr>
              <a:t>Krakowskiej</a:t>
            </a:r>
            <a:r>
              <a:rPr lang="pl-PL" dirty="0" smtClean="0">
                <a:latin typeface="Century Schoolbook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pl-PL" b="1" dirty="0" smtClean="0"/>
              <a:t> </a:t>
            </a:r>
            <a:r>
              <a:rPr lang="pl-PL" dirty="0" smtClean="0">
                <a:solidFill>
                  <a:srgbClr val="FF0000"/>
                </a:solidFill>
                <a:latin typeface="Constantia" pitchFamily="18" charset="0"/>
              </a:rPr>
              <a:t>Ogółem, w ciągu całego 2016 roku z placówek wsparcia dziennego skorzystało 101 dzieci w tym Krzeszowicach 44 dzieci, zaś w Tenczynku - 57 dzieci.</a:t>
            </a:r>
          </a:p>
          <a:p>
            <a:pPr>
              <a:buFont typeface="Wingdings" pitchFamily="2" charset="2"/>
              <a:buChar char="v"/>
            </a:pPr>
            <a:r>
              <a:rPr lang="pl-PL" dirty="0" smtClean="0">
                <a:latin typeface="Constantia" pitchFamily="18" charset="0"/>
              </a:rPr>
              <a:t>Zajęcia </a:t>
            </a:r>
            <a:r>
              <a:rPr lang="pl-PL" dirty="0" smtClean="0">
                <a:latin typeface="Constantia" pitchFamily="18" charset="0"/>
              </a:rPr>
              <a:t>w placówkach wsparcia dziennego odbywały się codziennie, bez sobót, niedziel i dni świątecznych, po 4 godziny dziennie, także w okresie wakacji i ferii </a:t>
            </a:r>
            <a:r>
              <a:rPr lang="pl-PL" dirty="0" smtClean="0">
                <a:latin typeface="Constantia" pitchFamily="18" charset="0"/>
              </a:rPr>
              <a:t>zimowych</a:t>
            </a:r>
            <a:r>
              <a:rPr lang="pl-PL" dirty="0" smtClean="0">
                <a:latin typeface="Constantia" pitchFamily="18" charset="0"/>
              </a:rPr>
              <a:t>. </a:t>
            </a:r>
          </a:p>
          <a:p>
            <a:pPr>
              <a:buFont typeface="Wingdings" pitchFamily="2" charset="2"/>
              <a:buChar char="v"/>
            </a:pPr>
            <a:r>
              <a:rPr lang="pl-PL" dirty="0">
                <a:solidFill>
                  <a:srgbClr val="FF0000"/>
                </a:solidFill>
                <a:latin typeface="Constantia" panose="02030602050306030303" pitchFamily="18" charset="0"/>
              </a:rPr>
              <a:t>Dzieci uczęszczające do szkół podstawowych i gimnazjów z terenu Gminy Krzeszowice spędzały w placówkach czas po zajęciach szkolnych, korzystając z możliwości odrobienia lekcji, spożywania jednego ciepłego posiłku, a także </a:t>
            </a:r>
            <a:r>
              <a:rPr lang="pl-PL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uczestnicząc w </a:t>
            </a:r>
            <a:r>
              <a:rPr lang="pl-PL" dirty="0">
                <a:solidFill>
                  <a:srgbClr val="FF0000"/>
                </a:solidFill>
                <a:latin typeface="Constantia" panose="02030602050306030303" pitchFamily="18" charset="0"/>
              </a:rPr>
              <a:t>organizowanych przez wychowawców zabawach i konkursach, mających na celu odkrywanie i rozwijanie zainteresowań. Nie zabrakło również innych atrakcji, </a:t>
            </a:r>
            <a:r>
              <a:rPr lang="pl-PL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jak np</a:t>
            </a:r>
            <a:r>
              <a:rPr lang="pl-PL" dirty="0">
                <a:solidFill>
                  <a:srgbClr val="FF0000"/>
                </a:solidFill>
                <a:latin typeface="Constantia" panose="02030602050306030303" pitchFamily="18" charset="0"/>
              </a:rPr>
              <a:t>. wycieczek w ciekawe miejsca w najbliższej okolicy, zwłaszcza w okresie letnim. Udział w zajęciach stanowił także okazję do kształtowania i utrwalania pozytywnych relacji społecznych, a także powszechnie akceptowanych wzorców zachowań, co ma umożliwić prawidłowe funkcjonowanie w grupie rówieśniczej i środowisku rodzinnym. </a:t>
            </a:r>
            <a:endParaRPr lang="pl-PL" dirty="0" smtClean="0">
              <a:solidFill>
                <a:srgbClr val="FF0000"/>
              </a:solidFill>
              <a:latin typeface="Constantia" pitchFamily="18" charset="0"/>
            </a:endParaRPr>
          </a:p>
          <a:p>
            <a:endParaRPr lang="pl-PL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928662" y="428604"/>
            <a:ext cx="7286676" cy="61247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l-PL" sz="2400" b="1" dirty="0" smtClean="0">
                <a:solidFill>
                  <a:srgbClr val="FF0000"/>
                </a:solidFill>
                <a:latin typeface="Segoe Print" pitchFamily="2" charset="0"/>
              </a:rPr>
              <a:t>OŚRODEK WSPARCIA DLA OSÓB W PODESZŁYM WIEKU I MŁODZIEŻY W </a:t>
            </a:r>
            <a:r>
              <a:rPr lang="pl-PL" sz="2400" b="1" dirty="0" smtClean="0">
                <a:solidFill>
                  <a:srgbClr val="FF0000"/>
                </a:solidFill>
                <a:latin typeface="Segoe Print" pitchFamily="2" charset="0"/>
              </a:rPr>
              <a:t>KRZESZOWICACH</a:t>
            </a:r>
            <a:endParaRPr lang="pl-PL" dirty="0" smtClean="0"/>
          </a:p>
          <a:p>
            <a:pPr algn="just">
              <a:buFont typeface="Wingdings" pitchFamily="2" charset="2"/>
              <a:buChar char="Ø"/>
            </a:pPr>
            <a:r>
              <a:rPr lang="pl-PL" sz="1600" dirty="0" smtClean="0"/>
              <a:t> W 2016 roku na terenie Gminy Krzeszowice alternatywną formą wsparcia, kierowaną pod adresem dzieci i młodzieży jest ośrodek wsparcia dla osób w podeszłym wieku i młodzieży w Krzeszowicach. Po pozyskaniu środków od Wojewody, przeprowadzonym konkursie i podpisaniu umowy przez Burmistrza Gminy, zadanie publiczne z zakresu pomocy społecznej realizowała Fundacja „Kobieta w Regionie”.</a:t>
            </a:r>
          </a:p>
          <a:p>
            <a:pPr algn="just"/>
            <a:r>
              <a:rPr lang="pl-PL" sz="1600" dirty="0" smtClean="0"/>
              <a:t> </a:t>
            </a:r>
            <a:r>
              <a:rPr lang="pl-PL" sz="1600" dirty="0" smtClean="0"/>
              <a:t> </a:t>
            </a:r>
            <a:r>
              <a:rPr lang="pl-PL" sz="1600" dirty="0" smtClean="0">
                <a:solidFill>
                  <a:srgbClr val="FF0000"/>
                </a:solidFill>
              </a:rPr>
              <a:t>Zajęcia ośrodka odbywały się 3 razy w tygodniu po 4 h, w tym 2 razy z udziałem dzieci i młodzieży – uczniów szkół z terenu Gminy, a także studentów (nie było tu granicy wiekowej). </a:t>
            </a:r>
            <a:r>
              <a:rPr lang="pl-PL" sz="1600" dirty="0">
                <a:solidFill>
                  <a:srgbClr val="FF0000"/>
                </a:solidFill>
              </a:rPr>
              <a:t>W ramach działalności ośrodka organizowano spotkania umożliwiające integrację międzypokoleniową mieszkańców Gminy, m.in. zajęcia kulturalne, warsztaty fotograficzne i plastyczne, wymianę doświadczeń i umiejętności między seniorami a młodzieżą, np. w zakresie korzystania z nowych technologii (komputer, Internet, telefon).</a:t>
            </a:r>
          </a:p>
          <a:p>
            <a:pPr algn="just">
              <a:buFont typeface="Wingdings" pitchFamily="2" charset="2"/>
              <a:buChar char="Ø"/>
            </a:pPr>
            <a:r>
              <a:rPr lang="pl-PL" sz="1600" dirty="0" smtClean="0"/>
              <a:t> </a:t>
            </a:r>
            <a:r>
              <a:rPr lang="pl-PL" sz="1600" dirty="0" smtClean="0"/>
              <a:t>W okresie od dnia 01.01.2016 r. do dnia 31.12.2016 r. odbyło się ogółem </a:t>
            </a:r>
            <a:r>
              <a:rPr lang="pl-PL" sz="1600" b="1" dirty="0" smtClean="0"/>
              <a:t>155 </a:t>
            </a:r>
            <a:r>
              <a:rPr lang="pl-PL" sz="1600" dirty="0" smtClean="0"/>
              <a:t>spotkań. Uczestnikami zajęć w omawianym okresie było łącznie 57 osób młodych i 139 osób starszych. Łącznie ww. zadanie kosztowało 67 620,00zł, z czego Gmina Krzeszowice przeznaczyła na jego realizację kwotę 12 960,00zł, a kwota 50 760,00zł pochodziła z dotacji Wojewody Małopolskiego.</a:t>
            </a:r>
            <a:endParaRPr lang="pl-PL" sz="1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428596" y="1142984"/>
            <a:ext cx="8136904" cy="30003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solidFill>
                  <a:srgbClr val="FFFF00"/>
                </a:solidFill>
              </a:rPr>
              <a:t>Projekt </a:t>
            </a:r>
            <a:r>
              <a:rPr lang="pl-PL" sz="2400" dirty="0">
                <a:solidFill>
                  <a:srgbClr val="FFFF00"/>
                </a:solidFill>
              </a:rPr>
              <a:t>,,Aktywność daje </a:t>
            </a:r>
            <a:r>
              <a:rPr lang="pl-PL" sz="2400" dirty="0" smtClean="0">
                <a:solidFill>
                  <a:srgbClr val="FFFF00"/>
                </a:solidFill>
              </a:rPr>
              <a:t>możliwość</a:t>
            </a:r>
            <a:r>
              <a:rPr lang="pl-PL" sz="2400" dirty="0">
                <a:solidFill>
                  <a:srgbClr val="FFFF00"/>
                </a:solidFill>
              </a:rPr>
              <a:t>” </a:t>
            </a:r>
            <a:endParaRPr lang="pl-PL" sz="2400" dirty="0" smtClean="0">
              <a:solidFill>
                <a:srgbClr val="FFFF00"/>
              </a:solidFill>
            </a:endParaRPr>
          </a:p>
          <a:p>
            <a:pPr algn="ctr"/>
            <a:r>
              <a:rPr lang="pl-PL" sz="1200" dirty="0" smtClean="0"/>
              <a:t>realizowany </a:t>
            </a:r>
            <a:r>
              <a:rPr lang="pl-PL" sz="1200" dirty="0"/>
              <a:t>w ramach Regionalnego Programu Operacyjnego Województwa Małopolskiego 2014-2020, współfinansowany ze środków Unii Europejskiej w ramach Europejskiego Funduszu </a:t>
            </a:r>
            <a:r>
              <a:rPr lang="pl-PL" sz="1200" dirty="0" smtClean="0"/>
              <a:t>Społecznego.</a:t>
            </a:r>
          </a:p>
          <a:p>
            <a:pPr algn="ctr"/>
            <a:endParaRPr lang="pl-PL" sz="1200" dirty="0">
              <a:solidFill>
                <a:srgbClr val="FF0000"/>
              </a:solidFill>
            </a:endParaRPr>
          </a:p>
          <a:p>
            <a:pPr algn="ctr"/>
            <a:r>
              <a:rPr lang="pl-PL" sz="1200" dirty="0" smtClean="0">
                <a:solidFill>
                  <a:srgbClr val="FF0000"/>
                </a:solidFill>
              </a:rPr>
              <a:t>Okres </a:t>
            </a:r>
            <a:r>
              <a:rPr lang="pl-PL" sz="1200" dirty="0" smtClean="0">
                <a:solidFill>
                  <a:srgbClr val="FF0000"/>
                </a:solidFill>
              </a:rPr>
              <a:t>realizacji projekt 01.06.2016r. do 31.05.2019r</a:t>
            </a:r>
            <a:r>
              <a:rPr lang="pl-PL" sz="1200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endParaRPr lang="pl-PL" sz="1200" dirty="0" smtClean="0">
              <a:solidFill>
                <a:srgbClr val="FF0000"/>
              </a:solidFill>
            </a:endParaRPr>
          </a:p>
          <a:p>
            <a:pPr algn="ctr"/>
            <a:r>
              <a:rPr lang="pl-PL" sz="1200" dirty="0" smtClean="0">
                <a:solidFill>
                  <a:srgbClr val="FF0000"/>
                </a:solidFill>
              </a:rPr>
              <a:t>CEL PROJEKTU AKTYWIZACJI SPOŁECZNA I ZAWODOWA </a:t>
            </a:r>
            <a:endParaRPr lang="pl-PL" sz="1200" dirty="0">
              <a:solidFill>
                <a:srgbClr val="FF0000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450" y="476672"/>
            <a:ext cx="59817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611560" y="4286256"/>
            <a:ext cx="8136904" cy="207170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Całkowita wartość projektu ,,Aktywność daje możliwość</a:t>
            </a:r>
            <a:r>
              <a:rPr lang="pl-PL" b="1" dirty="0"/>
              <a:t>” </a:t>
            </a:r>
            <a:endParaRPr lang="pl-PL" b="1" dirty="0" smtClean="0"/>
          </a:p>
          <a:p>
            <a:pPr algn="ctr"/>
            <a:r>
              <a:rPr lang="pl-PL" b="1" dirty="0" smtClean="0"/>
              <a:t>wynosi </a:t>
            </a:r>
            <a:r>
              <a:rPr lang="pl-PL" b="1" dirty="0"/>
              <a:t>– </a:t>
            </a:r>
            <a:r>
              <a:rPr lang="pl-PL" b="1" dirty="0" smtClean="0"/>
              <a:t>899 346,16zł</a:t>
            </a:r>
          </a:p>
          <a:p>
            <a:pPr algn="ctr"/>
            <a:r>
              <a:rPr lang="pl-PL" b="1" dirty="0" smtClean="0"/>
              <a:t>– dofinansowanie – 764 444,23zł, wkład własny – 134 901,93zł</a:t>
            </a:r>
          </a:p>
          <a:p>
            <a:pPr algn="ctr"/>
            <a:r>
              <a:rPr lang="pl-PL" sz="1400" dirty="0" smtClean="0"/>
              <a:t>W 2016 roku: dofinansowanie 149 968,75zł / wkład własny 26 250,00zł</a:t>
            </a:r>
          </a:p>
          <a:p>
            <a:pPr algn="ctr"/>
            <a:r>
              <a:rPr lang="pl-PL" sz="1400" dirty="0" smtClean="0"/>
              <a:t>W 2017 roku : dofinansowanie 251 875,00zł / wkład własny 45 000zł</a:t>
            </a:r>
          </a:p>
          <a:p>
            <a:pPr algn="ctr"/>
            <a:r>
              <a:rPr lang="pl-PL" sz="1400" dirty="0" smtClean="0"/>
              <a:t>W 2018 roku dofinansowanie  251 875,00zł/ wkład własny 45 000zł</a:t>
            </a:r>
          </a:p>
          <a:p>
            <a:pPr algn="ctr"/>
            <a:r>
              <a:rPr lang="pl-PL" sz="1400" dirty="0" smtClean="0"/>
              <a:t>W 2019 roku dofinansowanie  110 725,48zł/ wkład własny 18 651,93zł</a:t>
            </a:r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22343037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467654" y="404664"/>
            <a:ext cx="6336704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w ramach projektu organizujemy szkolenia, kursy zawodowe, doradztwo, pomoc psychologiczną, grupy wsparcia</a:t>
            </a:r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527" y="1988840"/>
            <a:ext cx="4644008" cy="4941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447" y="1988840"/>
            <a:ext cx="4620519" cy="48348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22844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44" y="28032"/>
            <a:ext cx="4116626" cy="3194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858" y="37748"/>
            <a:ext cx="5022142" cy="3175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44" y="3212976"/>
            <a:ext cx="4942284" cy="3645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22692"/>
            <a:ext cx="4211960" cy="3635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9617659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C:\Users\monika.sibiga\AppData\Local\Microsoft\Windows\Temporary Internet Files\Content.Word\20170130_12473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5544616" cy="30963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rostokąt z rogami ściętymi z jednej strony 2"/>
          <p:cNvSpPr/>
          <p:nvPr/>
        </p:nvSpPr>
        <p:spPr>
          <a:xfrm>
            <a:off x="4716016" y="3717032"/>
            <a:ext cx="3082602" cy="2232248"/>
          </a:xfrm>
          <a:prstGeom prst="snip2Same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Od 2016r. w projekcie pn. ,,Aktywność daje możliwość’’</a:t>
            </a:r>
          </a:p>
          <a:p>
            <a:pPr algn="ctr"/>
            <a:r>
              <a:rPr lang="pl-PL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uczestniczy 20 osób w tym5 osób skierowano do Klubu Integracji Społecznej</a:t>
            </a:r>
            <a:endParaRPr lang="pl-PL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23105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45024"/>
            <a:ext cx="4032448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Elipsa 1"/>
          <p:cNvSpPr/>
          <p:nvPr/>
        </p:nvSpPr>
        <p:spPr>
          <a:xfrm>
            <a:off x="827584" y="620688"/>
            <a:ext cx="7272808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W ramach projektu </a:t>
            </a:r>
          </a:p>
          <a:p>
            <a:pPr algn="ctr"/>
            <a:r>
              <a:rPr lang="pl-PL" dirty="0" smtClean="0"/>
              <a:t>,,Aktywność daje możliwość” </a:t>
            </a:r>
          </a:p>
          <a:p>
            <a:pPr algn="ctr"/>
            <a:r>
              <a:rPr lang="pl-PL" dirty="0" smtClean="0"/>
              <a:t>w 2016r. utworzony został </a:t>
            </a:r>
          </a:p>
          <a:p>
            <a:pPr algn="ctr"/>
            <a:r>
              <a:rPr lang="pl-PL" dirty="0" smtClean="0"/>
              <a:t>Klub Integracji Społecznej</a:t>
            </a:r>
            <a:endParaRPr lang="pl-PL" dirty="0"/>
          </a:p>
        </p:txBody>
      </p:sp>
      <p:sp>
        <p:nvSpPr>
          <p:cNvPr id="3" name="Elipsa 2"/>
          <p:cNvSpPr/>
          <p:nvPr/>
        </p:nvSpPr>
        <p:spPr>
          <a:xfrm>
            <a:off x="5643570" y="1916832"/>
            <a:ext cx="2456822" cy="165504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/>
              <a:t>Zajęcia w KIS rozpoczęły się w październiku 2016r.</a:t>
            </a:r>
            <a:endParaRPr lang="pl-PL" sz="1600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7362"/>
            <a:ext cx="4932040" cy="3341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62085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475656" y="476672"/>
            <a:ext cx="6552728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Gminny Ośrodek Pomocy Społecznej </a:t>
            </a:r>
          </a:p>
          <a:p>
            <a:pPr algn="ctr"/>
            <a:r>
              <a:rPr lang="pl-PL" dirty="0" smtClean="0"/>
              <a:t>w Krzeszowicach oferuje również </a:t>
            </a:r>
            <a:r>
              <a:rPr lang="pl-PL" dirty="0" smtClean="0">
                <a:solidFill>
                  <a:schemeClr val="tx1"/>
                </a:solidFill>
              </a:rPr>
              <a:t>pomoc prawną </a:t>
            </a:r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" name="Obraz 2" descr="C:\Users\monika.sibiga\AppData\Local\Microsoft\Windows\Temporary Internet Files\Content.Word\20170313_122304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57"/>
          <a:stretch/>
        </p:blipFill>
        <p:spPr bwMode="auto">
          <a:xfrm>
            <a:off x="3841933" y="2636912"/>
            <a:ext cx="4219575" cy="26098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Prostokąt 3"/>
          <p:cNvSpPr/>
          <p:nvPr/>
        </p:nvSpPr>
        <p:spPr>
          <a:xfrm>
            <a:off x="683568" y="2456892"/>
            <a:ext cx="2664296" cy="29698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Pan Paweł Mirski udziela porad w zakresie prawa głównie rodzinnego i  opiekuńczego.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418667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39259"/>
              </p:ext>
            </p:extLst>
          </p:nvPr>
        </p:nvGraphicFramePr>
        <p:xfrm>
          <a:off x="1115616" y="260648"/>
          <a:ext cx="7200801" cy="55653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/>
                <a:gridCol w="2232248"/>
                <a:gridCol w="1728193"/>
              </a:tblGrid>
              <a:tr h="6738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Rodzaj udzielonych świadczeń</a:t>
                      </a:r>
                    </a:p>
                    <a:p>
                      <a:endParaRPr lang="pl-P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Wydatki poniesione w 2016r.</a:t>
                      </a:r>
                      <a:endParaRPr lang="pl-P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Liczba rodzin, którym udzielono pomoc</a:t>
                      </a:r>
                      <a:endParaRPr lang="pl-PL" sz="1200" dirty="0"/>
                    </a:p>
                  </a:txBody>
                  <a:tcPr/>
                </a:tc>
              </a:tr>
              <a:tr h="406315">
                <a:tc>
                  <a:txBody>
                    <a:bodyPr/>
                    <a:lstStyle/>
                    <a:p>
                      <a:r>
                        <a:rPr lang="pl-PL" sz="1000" dirty="0" smtClean="0"/>
                        <a:t>Zasiłki celowe, w tym specjalne zasiłki celowe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268 168zł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253</a:t>
                      </a:r>
                      <a:endParaRPr lang="pl-PL" sz="1000" dirty="0"/>
                    </a:p>
                  </a:txBody>
                  <a:tcPr/>
                </a:tc>
              </a:tr>
              <a:tr h="454813">
                <a:tc>
                  <a:txBody>
                    <a:bodyPr/>
                    <a:lstStyle/>
                    <a:p>
                      <a:r>
                        <a:rPr lang="pl-PL" sz="1000" dirty="0" smtClean="0"/>
                        <a:t>Zasiłki celowe w związku ze zdarzeniem</a:t>
                      </a:r>
                      <a:r>
                        <a:rPr lang="pl-PL" sz="1000" baseline="0" dirty="0" smtClean="0"/>
                        <a:t> losowym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4 215zł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2</a:t>
                      </a:r>
                      <a:endParaRPr lang="pl-PL" sz="1000" dirty="0"/>
                    </a:p>
                  </a:txBody>
                  <a:tcPr/>
                </a:tc>
              </a:tr>
              <a:tr h="352533">
                <a:tc>
                  <a:txBody>
                    <a:bodyPr/>
                    <a:lstStyle/>
                    <a:p>
                      <a:r>
                        <a:rPr lang="pl-PL" sz="1000" dirty="0" smtClean="0"/>
                        <a:t>Zasiłki stałe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581 732zł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110</a:t>
                      </a:r>
                      <a:endParaRPr lang="pl-PL" sz="1000" dirty="0"/>
                    </a:p>
                  </a:txBody>
                  <a:tcPr/>
                </a:tc>
              </a:tr>
              <a:tr h="272774">
                <a:tc>
                  <a:txBody>
                    <a:bodyPr/>
                    <a:lstStyle/>
                    <a:p>
                      <a:r>
                        <a:rPr lang="pl-PL" sz="1000" dirty="0" smtClean="0"/>
                        <a:t>Zasiłki okresowe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69 790zł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52</a:t>
                      </a:r>
                      <a:endParaRPr lang="pl-PL" sz="1000" dirty="0"/>
                    </a:p>
                  </a:txBody>
                  <a:tcPr/>
                </a:tc>
              </a:tr>
              <a:tr h="432047">
                <a:tc>
                  <a:txBody>
                    <a:bodyPr/>
                    <a:lstStyle/>
                    <a:p>
                      <a:r>
                        <a:rPr kumimoji="0" lang="pl-PL" sz="10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Świadczenie pieniężne w postaci zasiłku celowego na zakup żywności</a:t>
                      </a:r>
                      <a:r>
                        <a:rPr lang="pl-PL" sz="1000" dirty="0" smtClean="0"/>
                        <a:t> 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75 150zł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104</a:t>
                      </a:r>
                      <a:endParaRPr lang="pl-PL" sz="1000" dirty="0"/>
                    </a:p>
                  </a:txBody>
                  <a:tcPr/>
                </a:tc>
              </a:tr>
              <a:tr h="3116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000" dirty="0" smtClean="0"/>
                        <a:t>Posiłki w szkole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64 193zł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126</a:t>
                      </a:r>
                      <a:endParaRPr lang="pl-PL" sz="1000" dirty="0"/>
                    </a:p>
                  </a:txBody>
                  <a:tcPr/>
                </a:tc>
              </a:tr>
              <a:tr h="262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0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Posiłki w jadłodajni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51 303zł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29</a:t>
                      </a:r>
                      <a:endParaRPr lang="pl-PL" sz="1000" dirty="0"/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pl-PL" sz="1000" dirty="0" smtClean="0"/>
                        <a:t>Usługi opiekuńcze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143 207zł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33</a:t>
                      </a:r>
                      <a:endParaRPr lang="pl-PL" sz="1000" dirty="0"/>
                    </a:p>
                  </a:txBody>
                  <a:tcPr/>
                </a:tc>
              </a:tr>
              <a:tr h="317422">
                <a:tc>
                  <a:txBody>
                    <a:bodyPr/>
                    <a:lstStyle/>
                    <a:p>
                      <a:r>
                        <a:rPr lang="pl-PL" sz="1000" dirty="0" smtClean="0"/>
                        <a:t>Specjalistyczne usługi opiekuńcze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22 683zł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2</a:t>
                      </a:r>
                      <a:endParaRPr lang="pl-PL" sz="1000" dirty="0"/>
                    </a:p>
                  </a:txBody>
                  <a:tcPr/>
                </a:tc>
              </a:tr>
              <a:tr h="285019">
                <a:tc>
                  <a:txBody>
                    <a:bodyPr/>
                    <a:lstStyle/>
                    <a:p>
                      <a:r>
                        <a:rPr lang="pl-PL" sz="1000" dirty="0" smtClean="0"/>
                        <a:t>Środowiskowy Dom Samopomocy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502 912zł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34</a:t>
                      </a:r>
                    </a:p>
                  </a:txBody>
                  <a:tcPr/>
                </a:tc>
              </a:tr>
              <a:tr h="256688">
                <a:tc>
                  <a:txBody>
                    <a:bodyPr/>
                    <a:lstStyle/>
                    <a:p>
                      <a:r>
                        <a:rPr lang="pl-PL" sz="1000" dirty="0" smtClean="0"/>
                        <a:t>Dom Pomocy Społecznej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897 880zł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34</a:t>
                      </a:r>
                      <a:endParaRPr lang="pl-PL" sz="1000" dirty="0"/>
                    </a:p>
                  </a:txBody>
                  <a:tcPr/>
                </a:tc>
              </a:tr>
              <a:tr h="256688">
                <a:tc>
                  <a:txBody>
                    <a:bodyPr/>
                    <a:lstStyle/>
                    <a:p>
                      <a:r>
                        <a:rPr lang="pl-PL" sz="1000" dirty="0" smtClean="0"/>
                        <a:t>Schronienie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12 720zł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3</a:t>
                      </a:r>
                      <a:endParaRPr lang="pl-PL" sz="1000" dirty="0"/>
                    </a:p>
                  </a:txBody>
                  <a:tcPr/>
                </a:tc>
              </a:tr>
              <a:tr h="2566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000" dirty="0" smtClean="0"/>
                        <a:t>Sprawienie pogrzebu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7</a:t>
                      </a:r>
                      <a:r>
                        <a:rPr lang="pl-PL" sz="1000" b="1" baseline="0" dirty="0" smtClean="0"/>
                        <a:t> 725zł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3</a:t>
                      </a:r>
                      <a:endParaRPr lang="pl-PL" sz="1000" dirty="0"/>
                    </a:p>
                  </a:txBody>
                  <a:tcPr/>
                </a:tc>
              </a:tr>
              <a:tr h="7379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000" dirty="0" smtClean="0"/>
                        <a:t>Ustalenie</a:t>
                      </a:r>
                      <a:r>
                        <a:rPr lang="pl-PL" sz="1000" baseline="0" dirty="0" smtClean="0"/>
                        <a:t> uprawnieniń do świadczeń zdrowotnych finansowanych ze środków publicznych</a:t>
                      </a:r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/>
                        <a:t>1 206zł</a:t>
                      </a:r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/>
                        <a:t>8</a:t>
                      </a:r>
                      <a:endParaRPr lang="pl-PL" sz="1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79981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411760" y="476672"/>
            <a:ext cx="4104456" cy="1152128"/>
          </a:xfrm>
          <a:prstGeom prst="rect">
            <a:avLst/>
          </a:prstGeom>
          <a:gradFill rotWithShape="1">
            <a:gsLst>
              <a:gs pos="0">
                <a:srgbClr val="71685C">
                  <a:tint val="50000"/>
                  <a:satMod val="180000"/>
                  <a:lumMod val="100000"/>
                </a:srgbClr>
              </a:gs>
              <a:gs pos="40000">
                <a:srgbClr val="71685C">
                  <a:tint val="60000"/>
                  <a:satMod val="130000"/>
                  <a:lumMod val="100000"/>
                </a:srgbClr>
              </a:gs>
              <a:gs pos="100000">
                <a:srgbClr val="71685C">
                  <a:tint val="96000"/>
                  <a:lumMod val="108000"/>
                </a:srgbClr>
              </a:gs>
            </a:gsLst>
            <a:lin ang="5400000" scaled="0"/>
          </a:gradFill>
          <a:ln w="28575" cap="flat" cmpd="sng" algn="ctr">
            <a:solidFill>
              <a:srgbClr val="71685C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pl-PL" sz="4800" kern="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Przemoc</a:t>
            </a:r>
            <a:endParaRPr lang="pl-PL" kern="0" dirty="0" smtClean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808172" y="2348880"/>
            <a:ext cx="792088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buClr>
                <a:srgbClr val="AA2B1E"/>
              </a:buClr>
              <a:buSzPct val="85000"/>
            </a:pPr>
            <a:r>
              <a:rPr lang="pl-PL" sz="2600" dirty="0">
                <a:solidFill>
                  <a:prstClr val="black"/>
                </a:solidFill>
                <a:latin typeface="Times New Roman"/>
                <a:ea typeface="Calibri"/>
              </a:rPr>
              <a:t>Przemoc  to  </a:t>
            </a:r>
            <a:r>
              <a:rPr lang="pl-PL" sz="2600" b="1" dirty="0">
                <a:solidFill>
                  <a:srgbClr val="FF0000"/>
                </a:solidFill>
                <a:latin typeface="Times New Roman"/>
                <a:ea typeface="Calibri"/>
              </a:rPr>
              <a:t>zamierzone </a:t>
            </a:r>
            <a:r>
              <a:rPr lang="pl-PL" sz="2600" dirty="0">
                <a:solidFill>
                  <a:srgbClr val="FF0000"/>
                </a:solidFill>
                <a:latin typeface="Times New Roman"/>
                <a:ea typeface="Calibri"/>
              </a:rPr>
              <a:t> i  </a:t>
            </a:r>
            <a:r>
              <a:rPr lang="pl-PL" sz="2600" b="1" dirty="0">
                <a:solidFill>
                  <a:srgbClr val="FF0000"/>
                </a:solidFill>
                <a:latin typeface="Times New Roman"/>
                <a:ea typeface="Calibri"/>
              </a:rPr>
              <a:t>wykorzystujące  przewagę  sił</a:t>
            </a:r>
            <a:r>
              <a:rPr lang="pl-PL" sz="2600" dirty="0">
                <a:solidFill>
                  <a:prstClr val="black"/>
                </a:solidFill>
                <a:latin typeface="Times New Roman"/>
                <a:ea typeface="Calibri"/>
              </a:rPr>
              <a:t> działanie  przeciw  członkowi rodziny.  Narusza  prawa  i  dobra  osobiste,  </a:t>
            </a:r>
            <a:r>
              <a:rPr lang="pl-PL" sz="2600" b="1" dirty="0">
                <a:solidFill>
                  <a:srgbClr val="FF0000"/>
                </a:solidFill>
                <a:latin typeface="Times New Roman"/>
                <a:ea typeface="Calibri"/>
              </a:rPr>
              <a:t>powoduje  cierpienie  i  szkody</a:t>
            </a:r>
            <a:r>
              <a:rPr lang="pl-PL" sz="2600" dirty="0">
                <a:solidFill>
                  <a:srgbClr val="FF0000"/>
                </a:solidFill>
                <a:latin typeface="Times New Roman"/>
                <a:ea typeface="Calibri"/>
              </a:rPr>
              <a:t>. </a:t>
            </a:r>
            <a:r>
              <a:rPr lang="pl-PL" sz="2600" dirty="0">
                <a:solidFill>
                  <a:prstClr val="black"/>
                </a:solidFill>
                <a:latin typeface="Times New Roman"/>
                <a:ea typeface="Calibri"/>
              </a:rPr>
              <a:t>Przemoc  jest intencjonalnym   i   zamierzonym   działaniem   człowieka,  </a:t>
            </a:r>
            <a:r>
              <a:rPr lang="pl-PL" sz="2600" b="1" dirty="0">
                <a:solidFill>
                  <a:srgbClr val="FF0000"/>
                </a:solidFill>
                <a:latin typeface="Times New Roman"/>
                <a:ea typeface="Calibri"/>
              </a:rPr>
              <a:t>ma   na   celu   kontrolowanie i  podporządkowanie</a:t>
            </a:r>
            <a:r>
              <a:rPr lang="pl-PL" sz="2600" dirty="0">
                <a:solidFill>
                  <a:srgbClr val="FF0000"/>
                </a:solidFill>
                <a:latin typeface="Times New Roman"/>
                <a:ea typeface="Calibri"/>
              </a:rPr>
              <a:t> </a:t>
            </a:r>
            <a:r>
              <a:rPr lang="pl-PL" sz="2600" dirty="0">
                <a:solidFill>
                  <a:prstClr val="black"/>
                </a:solidFill>
                <a:latin typeface="Times New Roman"/>
                <a:ea typeface="Calibri"/>
              </a:rPr>
              <a:t> ofiary. </a:t>
            </a:r>
            <a:endParaRPr lang="pl-PL" sz="2600" b="1" dirty="0">
              <a:solidFill>
                <a:prstClr val="black"/>
              </a:solidFill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2105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683568" y="548680"/>
            <a:ext cx="74168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400" b="1" kern="0" dirty="0" smtClean="0">
                <a:ln w="18000">
                  <a:solidFill>
                    <a:srgbClr val="DA1F28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RODZAJE PRZEMOCY...</a:t>
            </a:r>
            <a:endParaRPr lang="pl-PL" b="1" kern="0" dirty="0" smtClean="0">
              <a:ln w="18000">
                <a:solidFill>
                  <a:srgbClr val="DA1F28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Elipsa 2"/>
          <p:cNvSpPr/>
          <p:nvPr/>
        </p:nvSpPr>
        <p:spPr>
          <a:xfrm>
            <a:off x="899592" y="1700808"/>
            <a:ext cx="2232248" cy="180020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Fizyczna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3995936" y="1714540"/>
            <a:ext cx="2088232" cy="14984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Psychiczna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39552" y="4005064"/>
            <a:ext cx="2736304" cy="187220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Ekonomiczna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995936" y="4199354"/>
            <a:ext cx="2232248" cy="1872208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Zaniedbanie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6804248" y="2708920"/>
            <a:ext cx="2232248" cy="158417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Seksualna</a:t>
            </a:r>
            <a:endParaRPr lang="pl-PL" dirty="0">
              <a:solidFill>
                <a:prstClr val="black"/>
              </a:solidFill>
            </a:endParaRPr>
          </a:p>
        </p:txBody>
      </p:sp>
      <p:cxnSp>
        <p:nvCxnSpPr>
          <p:cNvPr id="9" name="Łącznik prosty ze strzałką 8"/>
          <p:cNvCxnSpPr/>
          <p:nvPr/>
        </p:nvCxnSpPr>
        <p:spPr>
          <a:xfrm flipH="1">
            <a:off x="2177734" y="1318121"/>
            <a:ext cx="162018" cy="2656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flipH="1">
            <a:off x="2771800" y="1401452"/>
            <a:ext cx="1440160" cy="25316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ze strzałką 12"/>
          <p:cNvCxnSpPr/>
          <p:nvPr/>
        </p:nvCxnSpPr>
        <p:spPr>
          <a:xfrm>
            <a:off x="5137770" y="1187375"/>
            <a:ext cx="0" cy="3964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ze strzałką 15"/>
          <p:cNvCxnSpPr/>
          <p:nvPr/>
        </p:nvCxnSpPr>
        <p:spPr>
          <a:xfrm flipH="1">
            <a:off x="5868144" y="1318121"/>
            <a:ext cx="936104" cy="26869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prosty ze strzałką 17"/>
          <p:cNvCxnSpPr/>
          <p:nvPr/>
        </p:nvCxnSpPr>
        <p:spPr>
          <a:xfrm>
            <a:off x="7164288" y="1318121"/>
            <a:ext cx="504056" cy="11456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96185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619672" y="321246"/>
            <a:ext cx="6048672" cy="20882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Gminny Zespół Interdyscyplinarny do spraw Przeciwdziałania Przemocy w </a:t>
            </a:r>
            <a:r>
              <a:rPr lang="pl-PL" dirty="0"/>
              <a:t>R</a:t>
            </a:r>
            <a:r>
              <a:rPr lang="pl-PL" dirty="0" smtClean="0"/>
              <a:t>odzinie</a:t>
            </a:r>
            <a:endParaRPr lang="pl-PL" dirty="0"/>
          </a:p>
        </p:txBody>
      </p:sp>
      <p:sp>
        <p:nvSpPr>
          <p:cNvPr id="3" name="Prostokąt 2"/>
          <p:cNvSpPr/>
          <p:nvPr/>
        </p:nvSpPr>
        <p:spPr>
          <a:xfrm>
            <a:off x="611560" y="2690336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pl-PL" dirty="0">
                <a:latin typeface="Times New Roman"/>
                <a:ea typeface="Times New Roman"/>
              </a:rPr>
              <a:t>W Gminie Krzeszowice </a:t>
            </a:r>
            <a:r>
              <a:rPr lang="pl-PL" dirty="0" smtClean="0">
                <a:latin typeface="Times New Roman"/>
                <a:ea typeface="Times New Roman"/>
              </a:rPr>
              <a:t>od </a:t>
            </a:r>
            <a:r>
              <a:rPr lang="pl-PL" dirty="0">
                <a:latin typeface="Times New Roman"/>
                <a:ea typeface="Times New Roman"/>
              </a:rPr>
              <a:t>2011r. funkcjonuje powołany przez Burmistrza </a:t>
            </a:r>
            <a:r>
              <a:rPr lang="pl-PL" b="1" dirty="0">
                <a:latin typeface="Times New Roman"/>
                <a:ea typeface="Calibri"/>
              </a:rPr>
              <a:t>Zespół </a:t>
            </a:r>
            <a:r>
              <a:rPr lang="pl-PL" b="1" dirty="0" smtClean="0">
                <a:latin typeface="Times New Roman"/>
                <a:ea typeface="Calibri"/>
              </a:rPr>
              <a:t>Interdyscyplinarny </a:t>
            </a:r>
            <a:r>
              <a:rPr lang="pl-PL" b="1" dirty="0">
                <a:latin typeface="Times New Roman"/>
                <a:ea typeface="Calibri"/>
              </a:rPr>
              <a:t>do Spraw Przeciwdziałania Przemocy </a:t>
            </a:r>
            <a:br>
              <a:rPr lang="pl-PL" b="1" dirty="0">
                <a:latin typeface="Times New Roman"/>
                <a:ea typeface="Calibri"/>
              </a:rPr>
            </a:br>
            <a:r>
              <a:rPr lang="pl-PL" b="1" dirty="0">
                <a:latin typeface="Times New Roman"/>
                <a:ea typeface="Calibri"/>
              </a:rPr>
              <a:t>w </a:t>
            </a:r>
            <a:r>
              <a:rPr lang="pl-PL" b="1" dirty="0" smtClean="0">
                <a:latin typeface="Times New Roman"/>
                <a:ea typeface="Calibri"/>
              </a:rPr>
              <a:t>Rodzinie</a:t>
            </a:r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632138" y="4005064"/>
            <a:ext cx="80648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pl-PL" dirty="0">
                <a:latin typeface="Times New Roman"/>
                <a:ea typeface="Times New Roman"/>
              </a:rPr>
              <a:t>Zespół Interdyscyplinarny to grupa specjalistów z różnych instytucji, łącząca swoją wiedzę, umiejętności oraz możliwości wynikające z kompetencji nadanych przez instytucję, którą reprezentują, podejmująca współpracę i skoordynowane działania mające na celu niesienie pomocy osobom krzywdzonym oraz przeciwdziałanie zjawisku przemocy na terenie Gminy Krzeszowice.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643910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51047" y="980728"/>
            <a:ext cx="8720960" cy="5100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 smtClean="0">
                <a:latin typeface="Times New Roman"/>
                <a:ea typeface="Calibri"/>
                <a:cs typeface="Times New Roman"/>
              </a:rPr>
              <a:t>Dorota </a:t>
            </a:r>
            <a:r>
              <a:rPr lang="pl-PL" sz="1100" dirty="0" err="1">
                <a:latin typeface="Times New Roman"/>
                <a:ea typeface="Calibri"/>
                <a:cs typeface="Times New Roman"/>
              </a:rPr>
              <a:t>Ropka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 – </a:t>
            </a:r>
            <a:r>
              <a:rPr lang="pl-PL" sz="1100" dirty="0" smtClean="0">
                <a:latin typeface="Times New Roman"/>
                <a:ea typeface="Calibri"/>
                <a:cs typeface="Times New Roman"/>
              </a:rPr>
              <a:t>Przewodnicząca Gminnego Zespołu Interdyscyplinarnego do Spraw Przeciwdziałania Przemocy w rodzinie i </a:t>
            </a:r>
            <a:r>
              <a:rPr lang="pl-PL" sz="1100" dirty="0" smtClean="0">
                <a:latin typeface="Times New Roman"/>
                <a:ea typeface="Calibri"/>
                <a:cs typeface="Times New Roman"/>
              </a:rPr>
              <a:t>pracownik socjalny.</a:t>
            </a:r>
          </a:p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 smtClean="0">
                <a:latin typeface="Times New Roman"/>
                <a:ea typeface="Calibri"/>
                <a:cs typeface="Times New Roman"/>
              </a:rPr>
              <a:t>Estera Lasoń-Konieczna - starszy 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pracownik socjalny </a:t>
            </a:r>
            <a:r>
              <a:rPr lang="pl-PL" sz="1100" dirty="0" smtClean="0">
                <a:latin typeface="Times New Roman"/>
                <a:ea typeface="Calibri"/>
                <a:cs typeface="Times New Roman"/>
              </a:rPr>
              <a:t> w  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Gminnym Ośrodku Pomocy Społecznej w </a:t>
            </a:r>
            <a:r>
              <a:rPr lang="pl-PL" sz="1100" dirty="0" smtClean="0">
                <a:latin typeface="Times New Roman"/>
                <a:ea typeface="Calibri"/>
                <a:cs typeface="Times New Roman"/>
              </a:rPr>
              <a:t>Krzeszowicach</a:t>
            </a:r>
          </a:p>
          <a:p>
            <a:pPr marL="34290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 smtClean="0">
                <a:latin typeface="Times New Roman"/>
                <a:ea typeface="Calibri"/>
                <a:cs typeface="Times New Roman"/>
              </a:rPr>
              <a:t>Małgorzata </a:t>
            </a:r>
            <a:r>
              <a:rPr lang="pl-PL" sz="1100" dirty="0" err="1" smtClean="0">
                <a:latin typeface="Times New Roman"/>
                <a:ea typeface="Calibri"/>
                <a:cs typeface="Times New Roman"/>
              </a:rPr>
              <a:t>Römhild</a:t>
            </a:r>
            <a:r>
              <a:rPr lang="pl-PL" sz="1100" dirty="0" smtClean="0">
                <a:latin typeface="Times New Roman"/>
                <a:ea typeface="Calibri"/>
                <a:cs typeface="Times New Roman"/>
              </a:rPr>
              <a:t>-Bąk – pracownik socjalny w  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Gminnym Ośrodku Pomocy Społecznej w Krzeszowicach</a:t>
            </a:r>
          </a:p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 smtClean="0">
                <a:latin typeface="Times New Roman"/>
                <a:ea typeface="Calibri"/>
                <a:cs typeface="Times New Roman"/>
              </a:rPr>
              <a:t>Dominik </a:t>
            </a:r>
            <a:r>
              <a:rPr lang="pl-PL" sz="1100" dirty="0" err="1" smtClean="0">
                <a:latin typeface="Times New Roman"/>
                <a:ea typeface="Calibri"/>
                <a:cs typeface="Times New Roman"/>
              </a:rPr>
              <a:t>Bałuszek</a:t>
            </a:r>
            <a:r>
              <a:rPr lang="pl-PL" sz="1100" dirty="0" smtClean="0">
                <a:latin typeface="Times New Roman"/>
                <a:ea typeface="Calibri"/>
                <a:cs typeface="Times New Roman"/>
              </a:rPr>
              <a:t> - 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dzielnicowy w</a:t>
            </a:r>
            <a:r>
              <a:rPr lang="pl-PL" sz="11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Komisariacie Policji, przewodniczący Gminnej Komisji Rozwiazywania Problemów Alkoholowych</a:t>
            </a:r>
            <a:endParaRPr lang="pl-PL" sz="11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>
                <a:latin typeface="Times New Roman"/>
                <a:ea typeface="Calibri"/>
                <a:cs typeface="Times New Roman"/>
              </a:rPr>
              <a:t>Mirosław </a:t>
            </a:r>
            <a:r>
              <a:rPr lang="pl-PL" sz="1100" dirty="0" err="1" smtClean="0">
                <a:latin typeface="Times New Roman"/>
                <a:ea typeface="Calibri"/>
                <a:cs typeface="Times New Roman"/>
              </a:rPr>
              <a:t>Gurtkiewicz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 </a:t>
            </a:r>
            <a:r>
              <a:rPr lang="pl-PL" sz="1100" dirty="0" smtClean="0">
                <a:latin typeface="Times New Roman"/>
                <a:ea typeface="Calibri"/>
                <a:cs typeface="Times New Roman"/>
              </a:rPr>
              <a:t>– 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Kierownik rewiru dzielnicowych w</a:t>
            </a:r>
            <a:r>
              <a:rPr lang="pl-PL" sz="11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Komisariacie Policji</a:t>
            </a:r>
            <a:endParaRPr lang="pl-PL" sz="11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>
                <a:latin typeface="Times New Roman"/>
                <a:ea typeface="Calibri"/>
                <a:cs typeface="Times New Roman"/>
              </a:rPr>
              <a:t>Patrycja Kamienik – </a:t>
            </a:r>
            <a:r>
              <a:rPr lang="pl-PL" sz="1100" dirty="0" smtClean="0">
                <a:latin typeface="Times New Roman"/>
                <a:ea typeface="Calibri"/>
                <a:cs typeface="Times New Roman"/>
              </a:rPr>
              <a:t>specjalista pracy socjalnej w Powiatowym 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Centrum Pomocy Rodzinie</a:t>
            </a:r>
            <a:endParaRPr lang="pl-PL" sz="11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>
                <a:latin typeface="Times New Roman"/>
                <a:ea typeface="Calibri"/>
                <a:cs typeface="Times New Roman"/>
              </a:rPr>
              <a:t>Mariola Grabowska – </a:t>
            </a:r>
            <a:r>
              <a:rPr lang="pl-PL" sz="1100" dirty="0">
                <a:latin typeface="Times New Roman"/>
                <a:ea typeface="Times New Roman"/>
                <a:cs typeface="Times New Roman"/>
              </a:rPr>
              <a:t>kurator zawodowy - I Zespół kuratorskiej Służby Sadowej do wykonywania Orzeczeń w Sprawach Rodzinnych i Nieletnich przy Sądzie Rejonowym dla Krakowa – </a:t>
            </a:r>
            <a:r>
              <a:rPr lang="pl-PL" sz="1100" dirty="0" err="1">
                <a:latin typeface="Times New Roman"/>
                <a:ea typeface="Times New Roman"/>
                <a:cs typeface="Times New Roman"/>
              </a:rPr>
              <a:t>Krowodrzy</a:t>
            </a:r>
            <a:endParaRPr lang="pl-PL" sz="11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>
                <a:latin typeface="Times New Roman"/>
                <a:ea typeface="Calibri"/>
                <a:cs typeface="Times New Roman"/>
              </a:rPr>
              <a:t>Małgorzata Lubańska – </a:t>
            </a:r>
            <a:r>
              <a:rPr lang="pl-PL" sz="1100" dirty="0">
                <a:latin typeface="Times New Roman"/>
                <a:ea typeface="Times New Roman"/>
                <a:cs typeface="Times New Roman"/>
              </a:rPr>
              <a:t>kurator zawodowy - II Zespół kuratorskiej Służby Sadowej do wykonywania Orzeczeń w Sprawach Karnych przy Sądzie Rejonowym dla Krakowa – </a:t>
            </a:r>
            <a:r>
              <a:rPr lang="pl-PL" sz="1100" dirty="0" err="1">
                <a:latin typeface="Times New Roman"/>
                <a:ea typeface="Times New Roman"/>
                <a:cs typeface="Times New Roman"/>
              </a:rPr>
              <a:t>Krowodrzy</a:t>
            </a:r>
            <a:endParaRPr lang="pl-PL" sz="11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>
                <a:latin typeface="Times New Roman"/>
                <a:ea typeface="Calibri"/>
                <a:cs typeface="Times New Roman"/>
              </a:rPr>
              <a:t>Janusz Mitka – Komendant Straży Miejskiej w Krzeszowicach</a:t>
            </a:r>
            <a:endParaRPr lang="pl-PL" sz="11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>
                <a:latin typeface="Times New Roman"/>
                <a:ea typeface="Calibri"/>
                <a:cs typeface="Times New Roman"/>
              </a:rPr>
              <a:t>Małgorzata Malinowska – pielęgniarka w Krzeszowickim Centrum Zdrowia</a:t>
            </a:r>
            <a:endParaRPr lang="pl-PL" sz="11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>
                <a:latin typeface="Times New Roman"/>
                <a:ea typeface="Calibri"/>
                <a:cs typeface="Times New Roman"/>
              </a:rPr>
              <a:t>Marta </a:t>
            </a:r>
            <a:r>
              <a:rPr lang="pl-PL" sz="1100" dirty="0" err="1">
                <a:latin typeface="Times New Roman"/>
                <a:ea typeface="Calibri"/>
                <a:cs typeface="Times New Roman"/>
              </a:rPr>
              <a:t>Hromek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 – pedagog w Zespole Szkół Ponadgimnazjalnych </a:t>
            </a:r>
            <a:endParaRPr lang="pl-PL" sz="1100" dirty="0" smtClean="0">
              <a:latin typeface="Times New Roman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 smtClean="0">
                <a:latin typeface="Times New Roman"/>
                <a:ea typeface="Calibri"/>
                <a:cs typeface="Times New Roman"/>
              </a:rPr>
              <a:t>Maria 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Żbik – psycholog w Gminnym Ośrodku Pomocy Społecznej oraz Poradni Psychologiczno-Pedagogicznej w Krzeszowicach</a:t>
            </a:r>
            <a:endParaRPr lang="pl-PL" sz="11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>
                <a:latin typeface="Times New Roman"/>
                <a:ea typeface="Calibri"/>
                <a:cs typeface="Times New Roman"/>
              </a:rPr>
              <a:t>Paweł Jakub Nowak – pedagog, dyrektor Poradni Psychologiczno-Pedagogicznej w Krzeszowicach</a:t>
            </a:r>
            <a:endParaRPr lang="pl-PL" sz="11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425"/>
              </a:spcAft>
              <a:buFont typeface="+mj-lt"/>
              <a:buAutoNum type="arabicPeriod"/>
            </a:pPr>
            <a:r>
              <a:rPr lang="pl-PL" sz="1100" dirty="0">
                <a:latin typeface="Times New Roman"/>
                <a:ea typeface="Calibri"/>
                <a:cs typeface="Times New Roman"/>
              </a:rPr>
              <a:t>Marzena </a:t>
            </a:r>
            <a:r>
              <a:rPr lang="pl-PL" sz="1100" dirty="0" err="1">
                <a:latin typeface="Times New Roman"/>
                <a:ea typeface="Calibri"/>
                <a:cs typeface="Times New Roman"/>
              </a:rPr>
              <a:t>Kubin</a:t>
            </a:r>
            <a:r>
              <a:rPr lang="pl-PL" sz="1100" dirty="0">
                <a:latin typeface="Times New Roman"/>
                <a:ea typeface="Calibri"/>
                <a:cs typeface="Times New Roman"/>
              </a:rPr>
              <a:t> – przedstawiciel organizacji </a:t>
            </a:r>
            <a:r>
              <a:rPr lang="pl-PL" sz="1100" dirty="0" smtClean="0">
                <a:latin typeface="Times New Roman"/>
                <a:ea typeface="Calibri"/>
                <a:cs typeface="Times New Roman"/>
              </a:rPr>
              <a:t>pozarządowej</a:t>
            </a:r>
          </a:p>
          <a:p>
            <a:pPr lvl="0" algn="just">
              <a:lnSpc>
                <a:spcPct val="150000"/>
              </a:lnSpc>
              <a:spcAft>
                <a:spcPts val="425"/>
              </a:spcAft>
            </a:pPr>
            <a:endParaRPr lang="pl-PL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Prostokąt zaokrąglony 2"/>
          <p:cNvSpPr/>
          <p:nvPr/>
        </p:nvSpPr>
        <p:spPr>
          <a:xfrm>
            <a:off x="1713459" y="116632"/>
            <a:ext cx="579613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Skład Gminnego Zespołu Interdyscyplinarnego do spraw Przeciwdziałania Przemoc w Rodzinie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030178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C:\Users\monika.sibiga\AppData\Local\Microsoft\Windows\Temporary Internet Files\Content.Word\20170217_09252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4307"/>
            <a:ext cx="4320479" cy="2390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Obraz 2" descr="C:\Users\monika.sibiga\AppData\Local\Microsoft\Windows\Temporary Internet Files\Content.Word\20170217_09422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116" y="404664"/>
            <a:ext cx="4392488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az 3" descr="C:\Users\monika.sibiga\AppData\Local\Microsoft\Windows\Temporary Internet Files\Content.Word\20170217_09253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64904"/>
            <a:ext cx="4320480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az 4" descr="C:\Users\monika.sibiga\AppData\Local\Microsoft\Windows\Temporary Internet Files\Content.Word\20170217_092547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116" y="3212976"/>
            <a:ext cx="4392488" cy="34495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44418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115616" y="289679"/>
            <a:ext cx="691276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W przypadku wystąpienia przemocy w rodzinie uprawnione do tego instytucje:</a:t>
            </a:r>
            <a:r>
              <a:rPr kumimoji="0" lang="pl-PL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  <a:t/>
            </a:r>
            <a:br>
              <a:rPr kumimoji="0" lang="pl-PL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</a:br>
            <a:endParaRPr kumimoji="0" lang="pl-PL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1043608" y="2060848"/>
            <a:ext cx="7128792" cy="3432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>
                <a:srgbClr val="AA2B1E"/>
              </a:buClr>
              <a:buSzPct val="85000"/>
            </a:pPr>
            <a:r>
              <a:rPr lang="pl-PL" sz="2600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Ośrodki Pomocy Społecznej, Policja, Służba Zdrowia, Komisje Rozwiązywania Problemów Alkoholowych, Przedstawiciele Oświaty</a:t>
            </a:r>
            <a:endParaRPr lang="pl-PL" sz="2600" dirty="0">
              <a:solidFill>
                <a:srgbClr val="7030A0"/>
              </a:solidFill>
              <a:latin typeface="Calibri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>
                <a:srgbClr val="AA2B1E"/>
              </a:buClr>
              <a:buSzPct val="85000"/>
            </a:pPr>
            <a:r>
              <a:rPr lang="pl-PL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Wszczynają procedurę </a:t>
            </a:r>
            <a:r>
              <a:rPr lang="pl-PL" sz="2000" b="1" dirty="0">
                <a:solidFill>
                  <a:srgbClr val="4F81BD"/>
                </a:solidFill>
                <a:latin typeface="Times New Roman"/>
                <a:ea typeface="Calibri"/>
                <a:cs typeface="Times New Roman"/>
              </a:rPr>
              <a:t>Niebieskiej Karty</a:t>
            </a:r>
            <a:r>
              <a:rPr lang="pl-PL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, </a:t>
            </a:r>
            <a:r>
              <a:rPr lang="pl-PL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która ma na celu </a:t>
            </a:r>
            <a:r>
              <a:rPr lang="pl-PL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pomoc rodzinie</a:t>
            </a:r>
            <a:r>
              <a:rPr lang="pl-PL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w rozwiązaniu problemu przemocy. Głównym zadaniem specjalistów realizujących plan pomocy rodzinie jest ochrona osoby doświadczającej przemocy i jej bliskich  - oferujemy bezpłatną pomoc prawną, socjalną, psychologiczną, monitoring policji. </a:t>
            </a:r>
            <a:endParaRPr lang="pl-PL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764732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3714744" y="1556792"/>
            <a:ext cx="52852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l-PL" sz="2000" dirty="0">
                <a:latin typeface="Times New Roman"/>
                <a:ea typeface="Times New Roman"/>
                <a:cs typeface="Times New Roman"/>
              </a:rPr>
              <a:t>W roku 2016 zostało założone 72 formularze „Niebieskiej Karty</a:t>
            </a:r>
            <a:r>
              <a:rPr lang="pl-PL" sz="2000" dirty="0" smtClean="0">
                <a:latin typeface="Times New Roman"/>
                <a:ea typeface="Times New Roman"/>
                <a:cs typeface="Times New Roman"/>
              </a:rPr>
              <a:t>”, 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l-PL" sz="2000" dirty="0" smtClean="0">
                <a:latin typeface="Times New Roman"/>
                <a:ea typeface="Times New Roman"/>
                <a:cs typeface="Times New Roman"/>
              </a:rPr>
              <a:t>w </a:t>
            </a:r>
            <a:r>
              <a:rPr lang="pl-PL" sz="2000" dirty="0">
                <a:latin typeface="Times New Roman"/>
                <a:ea typeface="Times New Roman"/>
                <a:cs typeface="Times New Roman"/>
              </a:rPr>
              <a:t>tym: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l-PL" sz="2000" dirty="0">
                <a:latin typeface="Times New Roman"/>
                <a:ea typeface="Times New Roman"/>
                <a:cs typeface="Times New Roman"/>
              </a:rPr>
              <a:t>- Policja założyła 52 Niebieskie Karty , 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l-PL" sz="2000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pl-PL" sz="2000" dirty="0" smtClean="0">
                <a:latin typeface="Times New Roman"/>
                <a:ea typeface="Times New Roman"/>
                <a:cs typeface="Times New Roman"/>
              </a:rPr>
              <a:t>Gminny Ośrodek Pomocy Społecznej założył  </a:t>
            </a:r>
            <a:r>
              <a:rPr lang="pl-PL" sz="2000" dirty="0">
                <a:latin typeface="Times New Roman"/>
                <a:ea typeface="Times New Roman"/>
                <a:cs typeface="Times New Roman"/>
              </a:rPr>
              <a:t>12 Niebieskie Karty,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l-PL" sz="2000" dirty="0">
                <a:latin typeface="Times New Roman"/>
                <a:ea typeface="Times New Roman"/>
                <a:cs typeface="Times New Roman"/>
              </a:rPr>
              <a:t>- Służba zdrowia założyła 2 Niebieskie Karty, 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l-PL" sz="2000" dirty="0">
                <a:latin typeface="Times New Roman"/>
                <a:ea typeface="Times New Roman"/>
                <a:cs typeface="Times New Roman"/>
              </a:rPr>
              <a:t>- GKRPA założyła 3 Niebieskie Karty,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l-PL" sz="2000" dirty="0">
                <a:latin typeface="Times New Roman"/>
                <a:ea typeface="Times New Roman"/>
                <a:cs typeface="Times New Roman"/>
              </a:rPr>
              <a:t>- Oświata założyła 3 Niebieskie Karty,</a:t>
            </a:r>
            <a:endParaRPr lang="pl-PL" sz="2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252532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979712" y="548680"/>
            <a:ext cx="4896544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prstClr val="white"/>
                </a:solidFill>
              </a:rPr>
              <a:t>Punkt Informacji, Wsparcia i Pomocy dla Osób Dotkniętych Przemocą w Rodzinie </a:t>
            </a:r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3" name="Elipsa 2"/>
          <p:cNvSpPr/>
          <p:nvPr/>
        </p:nvSpPr>
        <p:spPr>
          <a:xfrm>
            <a:off x="683568" y="2564904"/>
            <a:ext cx="2232248" cy="151216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prstClr val="white"/>
                </a:solidFill>
              </a:rPr>
              <a:t>Pomoc prawna</a:t>
            </a:r>
            <a:endParaRPr lang="pl-PL" sz="1400" dirty="0">
              <a:solidFill>
                <a:prstClr val="white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3707904" y="2924944"/>
            <a:ext cx="2232248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prstClr val="white"/>
                </a:solidFill>
              </a:rPr>
              <a:t>Pomoc psychologiczna</a:t>
            </a:r>
            <a:endParaRPr lang="pl-PL" sz="1400" dirty="0">
              <a:solidFill>
                <a:prstClr val="white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6477312" y="2530604"/>
            <a:ext cx="2160240" cy="151216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prstClr val="white"/>
                </a:solidFill>
              </a:rPr>
              <a:t>Pomoc socjalna, pedagogiczna</a:t>
            </a:r>
            <a:endParaRPr lang="pl-PL" sz="1400" dirty="0">
              <a:solidFill>
                <a:prstClr val="white"/>
              </a:solidFill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 flipH="1">
            <a:off x="2915816" y="2276872"/>
            <a:ext cx="216024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4801736" y="2418616"/>
            <a:ext cx="0" cy="3600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ze strzałką 12"/>
          <p:cNvCxnSpPr/>
          <p:nvPr/>
        </p:nvCxnSpPr>
        <p:spPr>
          <a:xfrm>
            <a:off x="6477312" y="2204864"/>
            <a:ext cx="398944" cy="2137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4" name="Prostokąt 13"/>
          <p:cNvSpPr/>
          <p:nvPr/>
        </p:nvSpPr>
        <p:spPr>
          <a:xfrm>
            <a:off x="1581954" y="4704546"/>
            <a:ext cx="7454542" cy="189280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pl-PL" b="1" dirty="0">
                <a:solidFill>
                  <a:prstClr val="black"/>
                </a:solidFill>
                <a:latin typeface="Times New Roman"/>
                <a:ea typeface="Times New Roman"/>
              </a:rPr>
              <a:t>Punkt czynny jest dwa razy </a:t>
            </a:r>
            <a:r>
              <a:rPr lang="pl-PL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w tygodniu: </a:t>
            </a: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w </a:t>
            </a:r>
            <a:r>
              <a:rPr lang="pl-PL" dirty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poniedziałki:  </a:t>
            </a:r>
            <a:r>
              <a:rPr lang="pl-PL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w godzinach od 12:00 do 14:00 –psycholog</a:t>
            </a:r>
            <a:endParaRPr lang="pl-PL" sz="14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r>
              <a:rPr lang="pl-PL" dirty="0" smtClean="0">
                <a:solidFill>
                  <a:prstClr val="black"/>
                </a:solidFill>
                <a:latin typeface="Times New Roman"/>
                <a:ea typeface="Times New Roman"/>
              </a:rPr>
              <a:t>                          w </a:t>
            </a:r>
            <a:r>
              <a:rPr lang="pl-PL" dirty="0">
                <a:solidFill>
                  <a:prstClr val="black"/>
                </a:solidFill>
                <a:latin typeface="Times New Roman"/>
                <a:ea typeface="Times New Roman"/>
              </a:rPr>
              <a:t>godzinach od 15;00 do 17:00 – pracownik socjalny, </a:t>
            </a:r>
            <a:r>
              <a:rPr lang="pl-PL" dirty="0" smtClean="0">
                <a:solidFill>
                  <a:prstClr val="black"/>
                </a:solidFill>
                <a:latin typeface="Times New Roman"/>
                <a:ea typeface="Times New Roman"/>
              </a:rPr>
              <a:t>prawnik </a:t>
            </a: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w czwartki</a:t>
            </a:r>
            <a:r>
              <a:rPr lang="pl-PL" dirty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:    </a:t>
            </a:r>
            <a:r>
              <a:rPr lang="pl-PL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w godzinach  od 7:30 do 10:00 – pracownik socjalny, </a:t>
            </a:r>
            <a:r>
              <a:rPr lang="pl-PL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prawnik</a:t>
            </a:r>
            <a:endParaRPr lang="pl-PL" sz="14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r>
              <a:rPr lang="pl-PL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pl-PL" dirty="0" smtClean="0">
                <a:solidFill>
                  <a:prstClr val="black"/>
                </a:solidFill>
                <a:latin typeface="Times New Roman"/>
                <a:ea typeface="Times New Roman"/>
              </a:rPr>
              <a:t>                      w godzinach od 13:30 do 16:00 - psycholog</a:t>
            </a:r>
            <a:endParaRPr 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2183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99552" y="404664"/>
            <a:ext cx="828092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l-PL" sz="2800" i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Heavy" panose="020B0903020102020204" pitchFamily="34" charset="0"/>
                <a:ea typeface="Times New Roman"/>
                <a:cs typeface="Times New Roman"/>
              </a:rPr>
              <a:t>Efekty </a:t>
            </a:r>
            <a:r>
              <a:rPr lang="pl-PL" sz="2800" i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Heavy" panose="020B0903020102020204" pitchFamily="34" charset="0"/>
                <a:ea typeface="Times New Roman"/>
                <a:cs typeface="Times New Roman"/>
              </a:rPr>
              <a:t>działań w 2016r. :</a:t>
            </a:r>
            <a:r>
              <a:rPr lang="pl-PL" sz="2800" i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Heavy" panose="020B0903020102020204" pitchFamily="34" charset="0"/>
                <a:ea typeface="Times New Roman"/>
                <a:cs typeface="Times New Roman"/>
              </a:rPr>
              <a:t> </a:t>
            </a:r>
            <a:endParaRPr lang="pl-PL" sz="2800" i="1" u="sng" dirty="0" smtClean="0">
              <a:solidFill>
                <a:schemeClr val="accent2">
                  <a:lumMod val="60000"/>
                  <a:lumOff val="40000"/>
                </a:schemeClr>
              </a:solidFill>
              <a:latin typeface="Franklin Gothic Heavy" panose="020B0903020102020204" pitchFamily="34" charset="0"/>
              <a:ea typeface="Times New Roman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endParaRPr lang="pl-PL" sz="1200" dirty="0">
              <a:latin typeface="Franklin Gothic Heavy" panose="020B0903020102020204" pitchFamily="34" charset="0"/>
              <a:ea typeface="Calibri"/>
              <a:cs typeface="Times New Roman"/>
            </a:endParaRPr>
          </a:p>
          <a:p>
            <a:pPr marL="171450" indent="-1714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l-PL" sz="1400" dirty="0" smtClean="0"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pl-PL" sz="1600" dirty="0">
                <a:solidFill>
                  <a:srgbClr val="FF0000"/>
                </a:solidFill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59 sprawców przemocy zostało skierowanych na zajęcia </a:t>
            </a:r>
            <a:r>
              <a:rPr lang="pl-PL" sz="1600" dirty="0" err="1">
                <a:solidFill>
                  <a:srgbClr val="FF0000"/>
                </a:solidFill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korekcyjno</a:t>
            </a:r>
            <a:r>
              <a:rPr lang="pl-PL" sz="1600" dirty="0">
                <a:solidFill>
                  <a:srgbClr val="FF0000"/>
                </a:solidFill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 – edukacyjne w  Powiatowym Centrum Pomocy Rodzinie w Krakowie,</a:t>
            </a:r>
            <a:endParaRPr lang="pl-PL" sz="1600" dirty="0">
              <a:solidFill>
                <a:srgbClr val="FF0000"/>
              </a:solidFill>
              <a:latin typeface="Franklin Gothic Heavy" panose="020B0903020102020204" pitchFamily="34" charset="0"/>
              <a:ea typeface="Calibri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l-PL" sz="1600" dirty="0" smtClean="0"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pl-PL" sz="1600" dirty="0"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w 37 przypadkach zaistniała konieczność skierowania osób do Gminnej Komisji Rozwiązywania Problemów Alkoholowych w Krzeszowicach celem podjęcia leczenia odwykowego,</a:t>
            </a:r>
            <a:endParaRPr lang="pl-PL" sz="1600" dirty="0">
              <a:latin typeface="Franklin Gothic Heavy" panose="020B0903020102020204" pitchFamily="34" charset="0"/>
              <a:ea typeface="Calibri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l-PL" sz="1600" dirty="0" smtClean="0"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pl-PL" sz="1600" dirty="0">
                <a:solidFill>
                  <a:srgbClr val="FF0000"/>
                </a:solidFill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Komisariat Policji w Krzeszowicach prowadził 16 postępowań przygotowawczych</a:t>
            </a:r>
            <a:endParaRPr lang="pl-PL" sz="1600" dirty="0">
              <a:solidFill>
                <a:srgbClr val="FF0000"/>
              </a:solidFill>
              <a:latin typeface="Franklin Gothic Heavy" panose="020B0903020102020204" pitchFamily="34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l-PL" sz="1600" dirty="0">
                <a:solidFill>
                  <a:srgbClr val="FF0000"/>
                </a:solidFill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o przestępstwo znęcania się nad rodziną, tj. o czyn z art. 207 § 1kk, w tym aktem oskarżenia zakończyło się 10 spraw, umorzeniem zakończyło się 6 spraw,</a:t>
            </a:r>
            <a:endParaRPr lang="pl-PL" sz="1600" dirty="0">
              <a:solidFill>
                <a:srgbClr val="FF0000"/>
              </a:solidFill>
              <a:latin typeface="Franklin Gothic Heavy" panose="020B0903020102020204" pitchFamily="34" charset="0"/>
              <a:ea typeface="Calibri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l-PL" sz="1600" dirty="0" smtClean="0"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na </a:t>
            </a:r>
            <a:r>
              <a:rPr lang="pl-PL" sz="1600" dirty="0"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terenie miasta i gminy Krzeszowice w 2016r. odnotowano 465 interwencji domowych, podczas których założono 46 Niebieskie Karty.</a:t>
            </a:r>
            <a:endParaRPr lang="pl-PL" sz="1600" dirty="0">
              <a:latin typeface="Franklin Gothic Heavy" panose="020B0903020102020204" pitchFamily="34" charset="0"/>
              <a:ea typeface="Calibri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l-PL" sz="1600" dirty="0" smtClean="0">
                <a:solidFill>
                  <a:srgbClr val="FF0000"/>
                </a:solidFill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w </a:t>
            </a:r>
            <a:r>
              <a:rPr lang="pl-PL" sz="1600" dirty="0">
                <a:solidFill>
                  <a:srgbClr val="FF0000"/>
                </a:solidFill>
                <a:latin typeface="Franklin Gothic Heavy" panose="020B0903020102020204" pitchFamily="34" charset="0"/>
                <a:ea typeface="Times New Roman"/>
                <a:cs typeface="Times New Roman" panose="02020603050405020304" pitchFamily="18" charset="0"/>
              </a:rPr>
              <a:t>2 przypadkach poinformowano kuratora zawodowego o  ponownym wystąpieniu przemocy, której sprawcami były osoby wcześniej karane.</a:t>
            </a:r>
            <a:endParaRPr lang="pl-PL" sz="1600" dirty="0">
              <a:solidFill>
                <a:srgbClr val="FF0000"/>
              </a:solidFill>
              <a:latin typeface="Franklin Gothic Heavy" panose="020B0903020102020204" pitchFamily="34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l-PL" sz="16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 </a:t>
            </a:r>
            <a:endParaRPr lang="pl-PL" sz="16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4241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899592" y="404664"/>
            <a:ext cx="7344816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400" b="1" i="1" u="none" strike="noStrike" kern="0" cap="none" spc="0" normalizeH="0" baseline="0" noProof="0" dirty="0" smtClean="0">
                <a:ln w="12700">
                  <a:solidFill>
                    <a:srgbClr val="465E9C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Calibri"/>
                <a:cs typeface="Times New Roman"/>
              </a:rPr>
              <a:t>Gdzie szukać pomocy gdy widzisz</a:t>
            </a:r>
            <a:r>
              <a:rPr kumimoji="0" lang="pl-PL" sz="4400" b="1" i="1" u="none" strike="noStrike" kern="0" cap="none" spc="0" normalizeH="0" noProof="0" dirty="0" smtClean="0">
                <a:ln w="12700">
                  <a:solidFill>
                    <a:srgbClr val="465E9C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Calibri"/>
                <a:cs typeface="Times New Roman"/>
              </a:rPr>
              <a:t> przemoc</a:t>
            </a:r>
            <a:r>
              <a:rPr kumimoji="0" lang="pl-PL" sz="4400" b="1" i="1" u="none" strike="noStrike" kern="0" cap="none" spc="0" normalizeH="0" baseline="0" noProof="0" dirty="0" smtClean="0">
                <a:ln w="12700">
                  <a:solidFill>
                    <a:srgbClr val="465E9C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Calibri"/>
                <a:cs typeface="Times New Roman"/>
              </a:rPr>
              <a:t>?</a:t>
            </a:r>
            <a:r>
              <a:rPr kumimoji="0" lang="pl-PL" sz="4400" b="1" i="0" u="none" strike="noStrike" kern="0" cap="none" spc="0" normalizeH="0" baseline="0" noProof="0" dirty="0" smtClean="0">
                <a:ln w="12700">
                  <a:solidFill>
                    <a:srgbClr val="465E9C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Calibri"/>
                <a:cs typeface="Times New Roman"/>
              </a:rPr>
              <a:t/>
            </a:r>
            <a:br>
              <a:rPr kumimoji="0" lang="pl-PL" sz="4400" b="1" i="0" u="none" strike="noStrike" kern="0" cap="none" spc="0" normalizeH="0" baseline="0" noProof="0" dirty="0" smtClean="0">
                <a:ln w="12700">
                  <a:solidFill>
                    <a:srgbClr val="465E9C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Calibri"/>
                <a:cs typeface="Times New Roman"/>
              </a:rPr>
            </a:br>
            <a:endParaRPr kumimoji="0" lang="pl-PL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Prostokąt zaokrąglony 2"/>
          <p:cNvSpPr/>
          <p:nvPr/>
        </p:nvSpPr>
        <p:spPr>
          <a:xfrm>
            <a:off x="500034" y="2143116"/>
            <a:ext cx="2736304" cy="1368152"/>
          </a:xfrm>
          <a:prstGeom prst="roundRect">
            <a:avLst/>
          </a:prstGeom>
          <a:solidFill>
            <a:srgbClr val="B9CA1A"/>
          </a:solidFill>
          <a:ln w="15875" cap="flat" cmpd="sng" algn="ctr">
            <a:solidFill>
              <a:srgbClr val="B9CA1A">
                <a:shade val="50000"/>
                <a:shade val="80000"/>
                <a:lumMod val="9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Gminny Ośrodek Pomocy Społecznej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w Krzeszowicach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ul. Kościuszki 43</a:t>
            </a:r>
            <a:endParaRPr kumimoji="0" lang="pl-PL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Prostokąt zaokrąglony 3"/>
          <p:cNvSpPr/>
          <p:nvPr/>
        </p:nvSpPr>
        <p:spPr>
          <a:xfrm>
            <a:off x="1331640" y="3933056"/>
            <a:ext cx="2880320" cy="1368152"/>
          </a:xfrm>
          <a:prstGeom prst="roundRect">
            <a:avLst/>
          </a:prstGeom>
          <a:solidFill>
            <a:srgbClr val="FDA023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Komisariat Policji w Krzeszowicach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ul. Szarych Szeregów 2</a:t>
            </a:r>
            <a:endParaRPr kumimoji="0" lang="pl-PL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Prostokąt zaokrąglony 4"/>
          <p:cNvSpPr/>
          <p:nvPr/>
        </p:nvSpPr>
        <p:spPr>
          <a:xfrm>
            <a:off x="4644008" y="4797152"/>
            <a:ext cx="2736304" cy="1584176"/>
          </a:xfrm>
          <a:prstGeom prst="roundRect">
            <a:avLst/>
          </a:prstGeom>
          <a:gradFill rotWithShape="1">
            <a:gsLst>
              <a:gs pos="0">
                <a:srgbClr val="EB5605">
                  <a:tint val="50000"/>
                  <a:satMod val="180000"/>
                  <a:lumMod val="100000"/>
                </a:srgbClr>
              </a:gs>
              <a:gs pos="40000">
                <a:srgbClr val="EB5605">
                  <a:tint val="60000"/>
                  <a:satMod val="130000"/>
                  <a:lumMod val="100000"/>
                </a:srgbClr>
              </a:gs>
              <a:gs pos="100000">
                <a:srgbClr val="EB5605">
                  <a:tint val="96000"/>
                  <a:lumMod val="108000"/>
                </a:srgbClr>
              </a:gs>
            </a:gsLst>
            <a:lin ang="5400000" scaled="0"/>
          </a:gradFill>
          <a:ln w="9525" cap="flat" cmpd="sng" algn="ctr">
            <a:solidFill>
              <a:srgbClr val="EB5605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Twój lekarz rodzinny lub pielęgniarka środowiskowa</a:t>
            </a:r>
            <a:endParaRPr kumimoji="0" lang="pl-PL" sz="18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Prostokąt zaokrąglony 5"/>
          <p:cNvSpPr/>
          <p:nvPr/>
        </p:nvSpPr>
        <p:spPr>
          <a:xfrm>
            <a:off x="5508104" y="3140968"/>
            <a:ext cx="3312368" cy="1476164"/>
          </a:xfrm>
          <a:prstGeom prst="roundRect">
            <a:avLst/>
          </a:prstGeom>
          <a:gradFill rotWithShape="1">
            <a:gsLst>
              <a:gs pos="0">
                <a:srgbClr val="64A73B">
                  <a:tint val="50000"/>
                  <a:satMod val="180000"/>
                  <a:lumMod val="100000"/>
                </a:srgbClr>
              </a:gs>
              <a:gs pos="40000">
                <a:srgbClr val="64A73B">
                  <a:tint val="60000"/>
                  <a:satMod val="130000"/>
                  <a:lumMod val="100000"/>
                </a:srgbClr>
              </a:gs>
              <a:gs pos="100000">
                <a:srgbClr val="64A73B">
                  <a:tint val="96000"/>
                  <a:lumMod val="108000"/>
                </a:srgbClr>
              </a:gs>
            </a:gsLst>
            <a:lin ang="5400000" scaled="0"/>
          </a:gradFill>
          <a:ln w="9525" cap="flat" cmpd="sng" algn="ctr">
            <a:solidFill>
              <a:srgbClr val="64A73B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Gminna Komisja Rozwiązywania Problemów Alkoholowych w Krzeszowicach </a:t>
            </a:r>
            <a:endParaRPr kumimoji="0" lang="pl-PL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Prostokąt zaokrąglony 6"/>
          <p:cNvSpPr/>
          <p:nvPr/>
        </p:nvSpPr>
        <p:spPr>
          <a:xfrm>
            <a:off x="3643306" y="1785926"/>
            <a:ext cx="3024336" cy="125781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Placówki Oświatowe</a:t>
            </a:r>
            <a:endParaRPr lang="pl-PL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30755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043608" y="1916832"/>
            <a:ext cx="3666453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pl-PL" i="1" dirty="0">
                <a:solidFill>
                  <a:srgbClr val="FF0000"/>
                </a:solidFill>
                <a:latin typeface="Times New Roman"/>
                <a:ea typeface="Times New Roman"/>
              </a:rPr>
              <a:t>Dzień Dziecka – czerwiec 2016r.</a:t>
            </a:r>
            <a:endParaRPr lang="pl-PL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" name="Obraz 2" descr="http://www.gops.krzeszowice.pl/grafika/2016/dd_grup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36912"/>
            <a:ext cx="4320480" cy="2664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az 3" descr="http://www.gops.krzeszowice.pl/grafika/2016/dd_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08212"/>
            <a:ext cx="3001134" cy="410445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ipsa 4"/>
          <p:cNvSpPr/>
          <p:nvPr/>
        </p:nvSpPr>
        <p:spPr>
          <a:xfrm>
            <a:off x="1763688" y="332655"/>
            <a:ext cx="6408712" cy="117555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Spotkania organizowane </a:t>
            </a:r>
            <a:r>
              <a:rPr lang="pl-PL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przy </a:t>
            </a:r>
            <a:r>
              <a:rPr lang="pl-PL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współudziale Gminnego Ośrodka Pomocy Społecznej, </a:t>
            </a:r>
            <a:r>
              <a:rPr lang="pl-PL" sz="1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Gminnego </a:t>
            </a:r>
            <a:r>
              <a:rPr lang="pl-PL" sz="1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Zespołu Interdyscyplinarnego do Spraw Przeciwdziałania Przemocy w Rodzinie i Przedszkola Samorządowego w </a:t>
            </a:r>
            <a:r>
              <a:rPr lang="pl-PL" sz="1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Tenczynku</a:t>
            </a:r>
            <a:endParaRPr lang="pl-PL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6981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411760" y="764704"/>
            <a:ext cx="4025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pl-PL" i="1" dirty="0">
                <a:solidFill>
                  <a:srgbClr val="FF0000"/>
                </a:solidFill>
                <a:latin typeface="Times New Roman"/>
                <a:ea typeface="Times New Roman"/>
              </a:rPr>
              <a:t>Spotkanie Mikołajkowe – grudzień 2016r.</a:t>
            </a:r>
            <a:endParaRPr lang="pl-PL" dirty="0">
              <a:effectLst/>
              <a:latin typeface="Times New Roman"/>
              <a:ea typeface="Times New Roman"/>
            </a:endParaRPr>
          </a:p>
        </p:txBody>
      </p:sp>
      <p:pic>
        <p:nvPicPr>
          <p:cNvPr id="5" name="Obraz 4" descr="C:\Users\MONIKA~1.SIB\AppData\Local\Temp\DSCF759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340768"/>
            <a:ext cx="4248472" cy="3240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az 5" descr="C:\Users\MONIKA~1.SIB\AppData\Local\Temp\DSCF755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3884971" cy="31683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75304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C:\Users\MONIKA~1.SIB\AppData\Local\Temp\Roll Up przemoc W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20688"/>
            <a:ext cx="4392488" cy="56886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rostokąt 2"/>
          <p:cNvSpPr/>
          <p:nvPr/>
        </p:nvSpPr>
        <p:spPr>
          <a:xfrm>
            <a:off x="899592" y="836712"/>
            <a:ext cx="2808312" cy="3816424"/>
          </a:xfrm>
          <a:prstGeom prst="rect">
            <a:avLst/>
          </a:prstGeom>
          <a:ln>
            <a:prstDash val="sysDot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Kampania społeczna </a:t>
            </a:r>
          </a:p>
          <a:p>
            <a:pPr algn="ctr"/>
            <a:endParaRPr lang="pl-PL" b="1" dirty="0">
              <a:solidFill>
                <a:schemeClr val="tx1"/>
              </a:solidFill>
            </a:endParaRPr>
          </a:p>
          <a:p>
            <a:pPr algn="ctr"/>
            <a:r>
              <a:rPr lang="pl-PL" b="1" dirty="0" smtClean="0">
                <a:solidFill>
                  <a:schemeClr val="tx1"/>
                </a:solidFill>
              </a:rPr>
              <a:t>organizowana w 2017r.</a:t>
            </a:r>
            <a:endParaRPr lang="pl-PL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9493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I. Świadczenia </a:t>
            </a:r>
            <a:r>
              <a:rPr lang="pl-PL" sz="32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rodzinne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58404"/>
            <a:ext cx="3456384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rostokąt zaokrąglony 6"/>
          <p:cNvSpPr/>
          <p:nvPr/>
        </p:nvSpPr>
        <p:spPr>
          <a:xfrm>
            <a:off x="3131840" y="2564904"/>
            <a:ext cx="5688632" cy="41764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pl-PL" sz="1200" dirty="0" smtClean="0">
                <a:solidFill>
                  <a:srgbClr val="FFFF00"/>
                </a:solidFill>
              </a:rPr>
              <a:t>Kryterium dochodowe</a:t>
            </a:r>
            <a:r>
              <a:rPr lang="pl-PL" sz="1200" dirty="0" smtClean="0">
                <a:solidFill>
                  <a:schemeClr val="tx1"/>
                </a:solidFill>
              </a:rPr>
              <a:t> 674,00zł na osobę w rodzinie, </a:t>
            </a:r>
          </a:p>
          <a:p>
            <a:pPr algn="ctr"/>
            <a:r>
              <a:rPr lang="pl-PL" sz="1200" dirty="0" smtClean="0">
                <a:solidFill>
                  <a:schemeClr val="tx1"/>
                </a:solidFill>
              </a:rPr>
              <a:t>gdy członkiem rodziny jest dziecko niepełnosprawne 764zł na osobę </a:t>
            </a:r>
            <a:r>
              <a:rPr lang="pl-PL" sz="1200" dirty="0">
                <a:solidFill>
                  <a:schemeClr val="tx1"/>
                </a:solidFill>
              </a:rPr>
              <a:t>w </a:t>
            </a:r>
            <a:r>
              <a:rPr lang="pl-PL" sz="1200" dirty="0" smtClean="0">
                <a:solidFill>
                  <a:schemeClr val="tx1"/>
                </a:solidFill>
              </a:rPr>
              <a:t>rodzinie</a:t>
            </a:r>
          </a:p>
          <a:p>
            <a:pPr marL="171450" indent="-171450" algn="ctr">
              <a:buFont typeface="Wingdings" panose="05000000000000000000" pitchFamily="2" charset="2"/>
              <a:buChar char="Ø"/>
            </a:pPr>
            <a:r>
              <a:rPr lang="pl-PL" sz="1200" dirty="0" smtClean="0">
                <a:solidFill>
                  <a:srgbClr val="FFFF00"/>
                </a:solidFill>
              </a:rPr>
              <a:t>W </a:t>
            </a:r>
            <a:r>
              <a:rPr lang="pl-PL" sz="1200" dirty="0">
                <a:solidFill>
                  <a:srgbClr val="FFFF00"/>
                </a:solidFill>
              </a:rPr>
              <a:t>przypadku przekroczenia kryterium dochodowego</a:t>
            </a:r>
            <a:r>
              <a:rPr lang="pl-PL" sz="1200" dirty="0">
                <a:solidFill>
                  <a:schemeClr val="tx1"/>
                </a:solidFill>
              </a:rPr>
              <a:t> zasiłek rodzinny może być przyznany z zastosowaniem tzw., mechanizmu </a:t>
            </a:r>
            <a:r>
              <a:rPr lang="pl-PL" sz="1200" dirty="0">
                <a:solidFill>
                  <a:srgbClr val="FFFF00"/>
                </a:solidFill>
              </a:rPr>
              <a:t>,,złotówka za złotówkę” </a:t>
            </a:r>
            <a:r>
              <a:rPr lang="pl-PL" sz="1200" dirty="0">
                <a:solidFill>
                  <a:schemeClr val="tx1"/>
                </a:solidFill>
              </a:rPr>
              <a:t>tzn., że świadczenie wypłacane jest w wysokości różnicy pomiędzy wysokością przysługujących świadczeń a kwotę przekroczenia.</a:t>
            </a:r>
          </a:p>
          <a:p>
            <a:pPr algn="ctr"/>
            <a:endParaRPr lang="pl-PL" sz="1200" dirty="0" smtClean="0">
              <a:solidFill>
                <a:schemeClr val="tx1"/>
              </a:solidFill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pl-PL" sz="1200" dirty="0" smtClean="0">
                <a:solidFill>
                  <a:srgbClr val="FFFF00"/>
                </a:solidFill>
              </a:rPr>
              <a:t> Wysokość zasiłku rodzinnego:</a:t>
            </a:r>
          </a:p>
          <a:p>
            <a:pPr marL="171450" indent="-171450" algn="ctr">
              <a:buFont typeface="Wingdings" panose="05000000000000000000" pitchFamily="2" charset="2"/>
              <a:buChar char="§"/>
            </a:pPr>
            <a:r>
              <a:rPr lang="pl-PL" sz="1200" dirty="0" smtClean="0">
                <a:solidFill>
                  <a:schemeClr val="tx1"/>
                </a:solidFill>
              </a:rPr>
              <a:t>95zł dzieci w wieku do 5 lat</a:t>
            </a:r>
          </a:p>
          <a:p>
            <a:pPr marL="171450" indent="-171450" algn="ctr">
              <a:buFont typeface="Wingdings" panose="05000000000000000000" pitchFamily="2" charset="2"/>
              <a:buChar char="§"/>
            </a:pPr>
            <a:r>
              <a:rPr lang="pl-PL" sz="1200" dirty="0" smtClean="0">
                <a:solidFill>
                  <a:schemeClr val="tx1"/>
                </a:solidFill>
              </a:rPr>
              <a:t>124zł dzieci w wieku od 5 do 18 lat</a:t>
            </a:r>
          </a:p>
          <a:p>
            <a:pPr marL="171450" indent="-171450" algn="ctr">
              <a:buFont typeface="Wingdings" panose="05000000000000000000" pitchFamily="2" charset="2"/>
              <a:buChar char="§"/>
            </a:pPr>
            <a:r>
              <a:rPr lang="pl-PL" sz="1200" dirty="0" smtClean="0">
                <a:solidFill>
                  <a:schemeClr val="tx1"/>
                </a:solidFill>
              </a:rPr>
              <a:t>135zł powyżej 18 lat do 24  lat</a:t>
            </a:r>
          </a:p>
          <a:p>
            <a:pPr>
              <a:buFont typeface="Wingdings" pitchFamily="2" charset="2"/>
              <a:buChar char="Ø"/>
            </a:pPr>
            <a:r>
              <a:rPr lang="pl-PL" sz="1200" dirty="0" smtClean="0">
                <a:solidFill>
                  <a:srgbClr val="FFFF00"/>
                </a:solidFill>
              </a:rPr>
              <a:t> Kryterium dochodowe od  listopada 2017 roku: </a:t>
            </a:r>
            <a:r>
              <a:rPr lang="pl-PL" sz="1200" dirty="0" smtClean="0">
                <a:solidFill>
                  <a:schemeClr val="tx1"/>
                </a:solidFill>
              </a:rPr>
              <a:t>754,00zł </a:t>
            </a:r>
            <a:r>
              <a:rPr lang="pl-PL" sz="1200" dirty="0">
                <a:solidFill>
                  <a:schemeClr val="tx1"/>
                </a:solidFill>
              </a:rPr>
              <a:t>na osobę w rodzinie, </a:t>
            </a:r>
            <a:r>
              <a:rPr lang="pl-PL" sz="1200" dirty="0" smtClean="0">
                <a:solidFill>
                  <a:schemeClr val="tx1"/>
                </a:solidFill>
              </a:rPr>
              <a:t>gdy </a:t>
            </a:r>
            <a:r>
              <a:rPr lang="pl-PL" sz="1200" dirty="0">
                <a:solidFill>
                  <a:schemeClr val="tx1"/>
                </a:solidFill>
              </a:rPr>
              <a:t>członkiem rodziny jest dziecko niepełnosprawne </a:t>
            </a:r>
            <a:r>
              <a:rPr lang="pl-PL" sz="1200" dirty="0" smtClean="0">
                <a:solidFill>
                  <a:schemeClr val="tx1"/>
                </a:solidFill>
              </a:rPr>
              <a:t>844zł </a:t>
            </a:r>
            <a:r>
              <a:rPr lang="pl-PL" sz="1200" dirty="0">
                <a:solidFill>
                  <a:schemeClr val="tx1"/>
                </a:solidFill>
              </a:rPr>
              <a:t>na osobę w rodzinie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pl-PL" sz="1200" dirty="0">
                <a:solidFill>
                  <a:srgbClr val="FFFF00"/>
                </a:solidFill>
              </a:rPr>
              <a:t>Wysokość zasiłku </a:t>
            </a:r>
            <a:r>
              <a:rPr lang="pl-PL" sz="1200" dirty="0" smtClean="0">
                <a:solidFill>
                  <a:srgbClr val="FFFF00"/>
                </a:solidFill>
              </a:rPr>
              <a:t>rodzinnego od listopada 2017r.:</a:t>
            </a:r>
            <a:endParaRPr lang="pl-PL" sz="1200" dirty="0">
              <a:solidFill>
                <a:srgbClr val="FFFF00"/>
              </a:solidFill>
            </a:endParaRPr>
          </a:p>
          <a:p>
            <a:pPr marL="171450" indent="-171450" algn="ctr">
              <a:buFont typeface="Wingdings" panose="05000000000000000000" pitchFamily="2" charset="2"/>
              <a:buChar char="§"/>
            </a:pPr>
            <a:r>
              <a:rPr lang="pl-PL" sz="1200" dirty="0" smtClean="0">
                <a:solidFill>
                  <a:schemeClr val="tx1"/>
                </a:solidFill>
              </a:rPr>
              <a:t>100zł </a:t>
            </a:r>
            <a:r>
              <a:rPr lang="pl-PL" sz="1200" dirty="0">
                <a:solidFill>
                  <a:schemeClr val="tx1"/>
                </a:solidFill>
              </a:rPr>
              <a:t>dzieci w wieku do 5 lat</a:t>
            </a:r>
          </a:p>
          <a:p>
            <a:pPr marL="171450" indent="-171450" algn="ctr">
              <a:buFont typeface="Wingdings" panose="05000000000000000000" pitchFamily="2" charset="2"/>
              <a:buChar char="§"/>
            </a:pPr>
            <a:r>
              <a:rPr lang="pl-PL" sz="1200" dirty="0" smtClean="0">
                <a:solidFill>
                  <a:schemeClr val="tx1"/>
                </a:solidFill>
              </a:rPr>
              <a:t>130zł </a:t>
            </a:r>
            <a:r>
              <a:rPr lang="pl-PL" sz="1200" dirty="0">
                <a:solidFill>
                  <a:schemeClr val="tx1"/>
                </a:solidFill>
              </a:rPr>
              <a:t>dzieci w wieku od 5 do 18 lat</a:t>
            </a:r>
          </a:p>
          <a:p>
            <a:pPr marL="171450" indent="-171450" algn="ctr">
              <a:buFont typeface="Wingdings" panose="05000000000000000000" pitchFamily="2" charset="2"/>
              <a:buChar char="§"/>
            </a:pPr>
            <a:r>
              <a:rPr lang="pl-PL" sz="1200" dirty="0" smtClean="0">
                <a:solidFill>
                  <a:schemeClr val="tx1"/>
                </a:solidFill>
              </a:rPr>
              <a:t>140zł </a:t>
            </a:r>
            <a:r>
              <a:rPr lang="pl-PL" sz="1200" dirty="0">
                <a:solidFill>
                  <a:schemeClr val="tx1"/>
                </a:solidFill>
              </a:rPr>
              <a:t>powyżej 18 lat do 24  </a:t>
            </a:r>
            <a:r>
              <a:rPr lang="pl-PL" sz="1200" dirty="0" smtClean="0">
                <a:solidFill>
                  <a:schemeClr val="tx1"/>
                </a:solidFill>
              </a:rPr>
              <a:t>lat</a:t>
            </a:r>
            <a:endParaRPr lang="pl-PL" sz="1200" dirty="0">
              <a:solidFill>
                <a:schemeClr val="tx1"/>
              </a:solidFill>
            </a:endParaRPr>
          </a:p>
        </p:txBody>
      </p:sp>
      <p:pic>
        <p:nvPicPr>
          <p:cNvPr id="9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3096344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03005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Łącznik prosty ze strzałką 2"/>
          <p:cNvCxnSpPr/>
          <p:nvPr/>
        </p:nvCxnSpPr>
        <p:spPr>
          <a:xfrm flipH="1">
            <a:off x="1960683" y="829384"/>
            <a:ext cx="687690" cy="5246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5724128" y="1265544"/>
            <a:ext cx="561748" cy="7017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Elipsa 1"/>
          <p:cNvSpPr/>
          <p:nvPr/>
        </p:nvSpPr>
        <p:spPr>
          <a:xfrm>
            <a:off x="351092" y="699351"/>
            <a:ext cx="1504940" cy="11417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000" dirty="0" smtClean="0">
                <a:solidFill>
                  <a:schemeClr val="tx1"/>
                </a:solidFill>
              </a:rPr>
              <a:t>Dodatek z tytułu urodzenia dziecka </a:t>
            </a:r>
            <a:r>
              <a:rPr lang="pl-PL" sz="1000" dirty="0" smtClean="0"/>
              <a:t>– </a:t>
            </a:r>
            <a:r>
              <a:rPr lang="pl-PL" sz="1000" dirty="0" smtClean="0">
                <a:solidFill>
                  <a:srgbClr val="FFFF00"/>
                </a:solidFill>
              </a:rPr>
              <a:t>1000zł jednorazowo</a:t>
            </a:r>
            <a:endParaRPr lang="pl-PL" sz="1000" dirty="0">
              <a:solidFill>
                <a:srgbClr val="FFFF00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56809" y="2684653"/>
            <a:ext cx="2160240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000" dirty="0" smtClean="0">
                <a:solidFill>
                  <a:schemeClr val="tx1"/>
                </a:solidFill>
              </a:rPr>
              <a:t>Dodatek z tytułu opieki nad dzieckiem w okresie korzystania z urlopu wychowawczego – </a:t>
            </a:r>
            <a:r>
              <a:rPr lang="pl-PL" sz="1000" dirty="0" smtClean="0">
                <a:solidFill>
                  <a:srgbClr val="FFFF00"/>
                </a:solidFill>
              </a:rPr>
              <a:t>400zł miesięcznie</a:t>
            </a:r>
            <a:endParaRPr lang="pl-PL" sz="1000" dirty="0">
              <a:solidFill>
                <a:srgbClr val="FFFF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506483" y="4068707"/>
            <a:ext cx="2141890" cy="13143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900" dirty="0" smtClean="0">
                <a:solidFill>
                  <a:schemeClr val="tx1"/>
                </a:solidFill>
              </a:rPr>
              <a:t>Dodatek z tytułu samotnego wychowywania dziecka – </a:t>
            </a:r>
            <a:r>
              <a:rPr lang="pl-PL" sz="900" dirty="0" smtClean="0">
                <a:solidFill>
                  <a:srgbClr val="FFFF00"/>
                </a:solidFill>
              </a:rPr>
              <a:t>193zł miesięcznie (+80zł jeżeli dziecko jest niepełnosprawne)</a:t>
            </a:r>
          </a:p>
          <a:p>
            <a:pPr algn="ctr"/>
            <a:r>
              <a:rPr lang="pl-PL" sz="900" dirty="0" smtClean="0">
                <a:solidFill>
                  <a:srgbClr val="FFFF00"/>
                </a:solidFill>
              </a:rPr>
              <a:t>Od listopada 2017r. dodatek wynosić będzie200zł</a:t>
            </a:r>
            <a:endParaRPr lang="pl-PL" sz="900" dirty="0">
              <a:solidFill>
                <a:srgbClr val="FFFF0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2641188" y="2996952"/>
            <a:ext cx="1891495" cy="14999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900" dirty="0" smtClean="0">
                <a:solidFill>
                  <a:schemeClr val="tx1"/>
                </a:solidFill>
              </a:rPr>
              <a:t>Dodatek z tytułu wychowywania dziecka w rodzinie wielodzietnej </a:t>
            </a:r>
            <a:r>
              <a:rPr lang="pl-PL" sz="900" dirty="0" smtClean="0"/>
              <a:t>– </a:t>
            </a:r>
            <a:r>
              <a:rPr lang="pl-PL" sz="900" dirty="0" smtClean="0">
                <a:solidFill>
                  <a:srgbClr val="FFFF00"/>
                </a:solidFill>
              </a:rPr>
              <a:t>95zł miesięcznie (na 3 i kolejne dziecko)</a:t>
            </a:r>
          </a:p>
          <a:p>
            <a:pPr algn="ctr"/>
            <a:r>
              <a:rPr lang="pl-PL" sz="900" dirty="0">
                <a:solidFill>
                  <a:srgbClr val="FFFF00"/>
                </a:solidFill>
              </a:rPr>
              <a:t>Od listopada 2017r. dodatek wynosić </a:t>
            </a:r>
            <a:r>
              <a:rPr lang="pl-PL" sz="900" dirty="0" smtClean="0">
                <a:solidFill>
                  <a:srgbClr val="FFFF00"/>
                </a:solidFill>
              </a:rPr>
              <a:t>będzie 100zł</a:t>
            </a:r>
            <a:endParaRPr lang="pl-PL" sz="1000" dirty="0">
              <a:solidFill>
                <a:srgbClr val="FFFF00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724128" y="4910246"/>
            <a:ext cx="2461554" cy="20416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900" dirty="0" smtClean="0">
                <a:solidFill>
                  <a:schemeClr val="tx1"/>
                </a:solidFill>
              </a:rPr>
              <a:t>Dodatek z tytułu kształcenia i rehabilitacji dziecka</a:t>
            </a:r>
          </a:p>
          <a:p>
            <a:pPr marL="171450" indent="-171450" algn="ctr">
              <a:buFontTx/>
              <a:buChar char="-"/>
            </a:pPr>
            <a:r>
              <a:rPr lang="pl-PL" sz="900" dirty="0" smtClean="0">
                <a:solidFill>
                  <a:srgbClr val="FFFF00"/>
                </a:solidFill>
              </a:rPr>
              <a:t>90zł miesięcznie na dziecko do 5 lat</a:t>
            </a:r>
          </a:p>
          <a:p>
            <a:pPr marL="171450" indent="-171450" algn="ctr">
              <a:buFontTx/>
              <a:buChar char="-"/>
            </a:pPr>
            <a:r>
              <a:rPr lang="pl-PL" sz="900" dirty="0" smtClean="0">
                <a:solidFill>
                  <a:srgbClr val="FFFF00"/>
                </a:solidFill>
              </a:rPr>
              <a:t> 110zł miesięcznie na dziecko powyżej 5 lat</a:t>
            </a:r>
          </a:p>
          <a:p>
            <a:pPr algn="ctr"/>
            <a:r>
              <a:rPr lang="pl-PL" sz="900" dirty="0">
                <a:solidFill>
                  <a:srgbClr val="FFFF00"/>
                </a:solidFill>
              </a:rPr>
              <a:t>Od listopada 2017r. dodatek wynosić </a:t>
            </a:r>
            <a:r>
              <a:rPr lang="pl-PL" sz="900" dirty="0" smtClean="0">
                <a:solidFill>
                  <a:srgbClr val="FFFF00"/>
                </a:solidFill>
              </a:rPr>
              <a:t>będzie 100zł na dziecko do 5 lat i 120zł dziecko pow. 5 lat</a:t>
            </a:r>
            <a:endParaRPr lang="pl-PL" sz="900" dirty="0">
              <a:solidFill>
                <a:srgbClr val="FFFF00"/>
              </a:solidFill>
            </a:endParaRPr>
          </a:p>
          <a:p>
            <a:pPr marL="171450" indent="-171450" algn="ctr">
              <a:buFontTx/>
              <a:buChar char="-"/>
            </a:pPr>
            <a:endParaRPr lang="pl-PL" sz="1000" dirty="0">
              <a:solidFill>
                <a:srgbClr val="FFFF00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3526564" y="4941168"/>
            <a:ext cx="2012238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000" dirty="0" smtClean="0">
                <a:solidFill>
                  <a:schemeClr val="tx1"/>
                </a:solidFill>
              </a:rPr>
              <a:t>Dodatek z tytułu rozpoczęcia roku szkolnego </a:t>
            </a:r>
            <a:r>
              <a:rPr lang="pl-PL" sz="1000" dirty="0" smtClean="0">
                <a:solidFill>
                  <a:srgbClr val="FFFF00"/>
                </a:solidFill>
              </a:rPr>
              <a:t>– 100zł jednorazowo</a:t>
            </a:r>
          </a:p>
          <a:p>
            <a:pPr algn="ctr"/>
            <a:r>
              <a:rPr lang="pl-PL" sz="1000" dirty="0" smtClean="0">
                <a:solidFill>
                  <a:srgbClr val="FFFF00"/>
                </a:solidFill>
              </a:rPr>
              <a:t> (we  wrześniu każdego roku)</a:t>
            </a:r>
            <a:endParaRPr lang="pl-PL" sz="1000" dirty="0">
              <a:solidFill>
                <a:srgbClr val="FFFF00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5789240" y="1772816"/>
            <a:ext cx="3262547" cy="24809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900" dirty="0" smtClean="0">
                <a:solidFill>
                  <a:schemeClr val="tx1"/>
                </a:solidFill>
              </a:rPr>
              <a:t>Dodatek z tytułu podjęcia przez dziecka nauki w szkole poza miejscem zamieszkania </a:t>
            </a:r>
            <a:r>
              <a:rPr lang="pl-PL" sz="900" dirty="0" smtClean="0">
                <a:solidFill>
                  <a:srgbClr val="FFFF00"/>
                </a:solidFill>
              </a:rPr>
              <a:t>– 69zł miesięcznie na dojazdy do szkoły ponadgimnazjalnej</a:t>
            </a:r>
          </a:p>
          <a:p>
            <a:pPr marL="171450" indent="-171450" algn="ctr">
              <a:buFontTx/>
              <a:buChar char="-"/>
            </a:pPr>
            <a:r>
              <a:rPr lang="pl-PL" sz="900" dirty="0" smtClean="0">
                <a:solidFill>
                  <a:srgbClr val="FFFF00"/>
                </a:solidFill>
              </a:rPr>
              <a:t>113zł miesięcznie w związku z zamieszkaniem w miejscowości, w której znajduje się siedziba szkoły ponadgimnazjalnej.</a:t>
            </a:r>
          </a:p>
          <a:p>
            <a:pPr algn="ctr"/>
            <a:r>
              <a:rPr lang="pl-PL" sz="800" dirty="0">
                <a:solidFill>
                  <a:srgbClr val="FFFF00"/>
                </a:solidFill>
              </a:rPr>
              <a:t>Od listopada 2017r. dodatek wynosić </a:t>
            </a:r>
            <a:r>
              <a:rPr lang="pl-PL" sz="800" dirty="0" smtClean="0">
                <a:solidFill>
                  <a:srgbClr val="FFFF00"/>
                </a:solidFill>
              </a:rPr>
              <a:t>będzie 75zł</a:t>
            </a:r>
            <a:r>
              <a:rPr lang="pl-PL" sz="800" dirty="0">
                <a:solidFill>
                  <a:srgbClr val="FFFF00"/>
                </a:solidFill>
              </a:rPr>
              <a:t>na dojazdy do szkoły ponadgimnazjalnej</a:t>
            </a:r>
          </a:p>
          <a:p>
            <a:pPr algn="ctr"/>
            <a:r>
              <a:rPr lang="pl-PL" sz="800" dirty="0" smtClean="0">
                <a:solidFill>
                  <a:srgbClr val="FFFF00"/>
                </a:solidFill>
              </a:rPr>
              <a:t>i 120zł</a:t>
            </a:r>
            <a:r>
              <a:rPr lang="pl-PL" sz="800" dirty="0">
                <a:solidFill>
                  <a:srgbClr val="FFFF00"/>
                </a:solidFill>
              </a:rPr>
              <a:t>w związku z zamieszkaniem w miejscowości, w której znajduje się siedziba szkoły ponadgimnazjalnej</a:t>
            </a:r>
            <a:r>
              <a:rPr lang="pl-PL" sz="800" dirty="0" smtClean="0">
                <a:solidFill>
                  <a:srgbClr val="FFFF00"/>
                </a:solidFill>
              </a:rPr>
              <a:t>.</a:t>
            </a:r>
            <a:endParaRPr lang="pl-PL" sz="1000" dirty="0">
              <a:solidFill>
                <a:srgbClr val="FFFF00"/>
              </a:solidFill>
            </a:endParaRPr>
          </a:p>
        </p:txBody>
      </p:sp>
      <p:cxnSp>
        <p:nvCxnSpPr>
          <p:cNvPr id="23" name="Łącznik zakrzywiony 22"/>
          <p:cNvCxnSpPr/>
          <p:nvPr/>
        </p:nvCxnSpPr>
        <p:spPr>
          <a:xfrm rot="5400000">
            <a:off x="1638453" y="2015432"/>
            <a:ext cx="2536620" cy="1458266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Łącznik zakrzywiony 24"/>
          <p:cNvCxnSpPr/>
          <p:nvPr/>
        </p:nvCxnSpPr>
        <p:spPr>
          <a:xfrm rot="16200000" flipH="1">
            <a:off x="3038493" y="2992422"/>
            <a:ext cx="3299058" cy="536590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Łącznik zakrzywiony 28"/>
          <p:cNvCxnSpPr/>
          <p:nvPr/>
        </p:nvCxnSpPr>
        <p:spPr>
          <a:xfrm rot="5400000">
            <a:off x="1580903" y="1420931"/>
            <a:ext cx="1438580" cy="888323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121" name="Łącznik prosty ze strzałką 5120"/>
          <p:cNvCxnSpPr/>
          <p:nvPr/>
        </p:nvCxnSpPr>
        <p:spPr>
          <a:xfrm flipH="1">
            <a:off x="3700122" y="1431350"/>
            <a:ext cx="139548" cy="13793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129" name="Łącznik prosty ze strzałką 5128"/>
          <p:cNvCxnSpPr/>
          <p:nvPr/>
        </p:nvCxnSpPr>
        <p:spPr>
          <a:xfrm>
            <a:off x="4772108" y="1616425"/>
            <a:ext cx="1418973" cy="317688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122" name="Elipsa 5121"/>
          <p:cNvSpPr/>
          <p:nvPr/>
        </p:nvSpPr>
        <p:spPr>
          <a:xfrm>
            <a:off x="2648373" y="44624"/>
            <a:ext cx="3542708" cy="13094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Dodatki przysługujące do zasiłku rodzinnego</a:t>
            </a:r>
            <a:endParaRPr lang="pl-PL" dirty="0"/>
          </a:p>
        </p:txBody>
      </p:sp>
      <p:sp>
        <p:nvSpPr>
          <p:cNvPr id="5125" name="Prostokąt 5124"/>
          <p:cNvSpPr/>
          <p:nvPr/>
        </p:nvSpPr>
        <p:spPr>
          <a:xfrm>
            <a:off x="6372201" y="188640"/>
            <a:ext cx="2520280" cy="12876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000" dirty="0" smtClean="0"/>
              <a:t>Dla 958 rodzin na wypłaty zasiłków rodzinnych i dodatków do zasiłków rodzinnych w 2016r. </a:t>
            </a:r>
          </a:p>
          <a:p>
            <a:pPr algn="ctr"/>
            <a:r>
              <a:rPr lang="pl-PL" sz="1000" dirty="0" smtClean="0"/>
              <a:t>przeznaczono  2 850 942zł</a:t>
            </a:r>
            <a:endParaRPr lang="pl-PL" sz="1000" dirty="0"/>
          </a:p>
        </p:txBody>
      </p:sp>
    </p:spTree>
    <p:extLst>
      <p:ext uri="{BB962C8B-B14F-4D97-AF65-F5344CB8AC3E}">
        <p14:creationId xmlns:p14="http://schemas.microsoft.com/office/powerpoint/2010/main" val="363787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0" y="-99392"/>
            <a:ext cx="9163918" cy="7317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ipsa 5"/>
          <p:cNvSpPr/>
          <p:nvPr/>
        </p:nvSpPr>
        <p:spPr>
          <a:xfrm>
            <a:off x="3995936" y="4509120"/>
            <a:ext cx="4608512" cy="2348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/>
              <a:t>Świadczenie rodzicielskie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pl-PL" sz="1400" dirty="0" smtClean="0">
                <a:solidFill>
                  <a:srgbClr val="FFFF00"/>
                </a:solidFill>
              </a:rPr>
              <a:t>Niezależnie od dochodu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pl-PL" sz="1400" dirty="0" smtClean="0">
                <a:solidFill>
                  <a:srgbClr val="FFFF00"/>
                </a:solidFill>
              </a:rPr>
              <a:t>1000zł miesięcznie przez okres :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pl-PL" sz="1200" dirty="0" smtClean="0">
                <a:solidFill>
                  <a:srgbClr val="FFFF00"/>
                </a:solidFill>
              </a:rPr>
              <a:t>52 tygodnie – przy urodzeniu jednego dziecka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pl-PL" sz="1200" dirty="0" smtClean="0">
                <a:solidFill>
                  <a:srgbClr val="FFFF00"/>
                </a:solidFill>
              </a:rPr>
              <a:t>do 71 tygodni – przy urodzeniu w czasie jednego porodu 5 –ro i więcej dzieci</a:t>
            </a:r>
            <a:endParaRPr lang="pl-PL" sz="1200" dirty="0">
              <a:solidFill>
                <a:srgbClr val="FFFF00"/>
              </a:solidFill>
            </a:endParaRPr>
          </a:p>
        </p:txBody>
      </p:sp>
      <p:sp>
        <p:nvSpPr>
          <p:cNvPr id="2" name="Elipsa 1"/>
          <p:cNvSpPr/>
          <p:nvPr/>
        </p:nvSpPr>
        <p:spPr>
          <a:xfrm>
            <a:off x="4716016" y="404664"/>
            <a:ext cx="4248472" cy="2304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400" dirty="0" smtClean="0"/>
              <a:t>Jednorazowa zapomoga z tytułu urodzenia się dziecka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l-PL" sz="1400" dirty="0" smtClean="0">
                <a:solidFill>
                  <a:srgbClr val="FFFF00"/>
                </a:solidFill>
              </a:rPr>
              <a:t>Wysokość świadczenia 1000zł jednorazowo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l-PL" sz="1400" dirty="0" smtClean="0">
                <a:solidFill>
                  <a:srgbClr val="FFFF00"/>
                </a:solidFill>
              </a:rPr>
              <a:t>Kryterium dochodowe 1922zł na osobę w rodzinie</a:t>
            </a:r>
            <a:endParaRPr lang="pl-PL" sz="1400" dirty="0">
              <a:solidFill>
                <a:srgbClr val="FFFF00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796136" y="2852936"/>
            <a:ext cx="3240360" cy="136815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pl-PL" sz="1000" dirty="0" smtClean="0"/>
              <a:t>Jednorazowa zapomoga z tytułu urodzenia się dziecka – wydatki w 2016r. 234 000zł liczba rodzin 232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pl-PL" sz="1000" dirty="0" smtClean="0"/>
              <a:t>Świadczenie rodzicielskie – wydatki 530 810zł liczba rodzin 79</a:t>
            </a:r>
            <a:endParaRPr lang="pl-PL" sz="1000" dirty="0"/>
          </a:p>
        </p:txBody>
      </p:sp>
    </p:spTree>
    <p:extLst>
      <p:ext uri="{BB962C8B-B14F-4D97-AF65-F5344CB8AC3E}">
        <p14:creationId xmlns:p14="http://schemas.microsoft.com/office/powerpoint/2010/main" val="284498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2529468" y="173832"/>
            <a:ext cx="3600400" cy="15692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Świadczenia opiekuńcze</a:t>
            </a:r>
          </a:p>
        </p:txBody>
      </p:sp>
      <p:sp>
        <p:nvSpPr>
          <p:cNvPr id="3" name="Elipsa 2"/>
          <p:cNvSpPr/>
          <p:nvPr/>
        </p:nvSpPr>
        <p:spPr>
          <a:xfrm>
            <a:off x="117260" y="2458028"/>
            <a:ext cx="3086588" cy="22671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Zasiłek pielęgnacyjny</a:t>
            </a:r>
          </a:p>
          <a:p>
            <a:pPr marL="285750" indent="-285750" algn="ctr">
              <a:buFontTx/>
              <a:buChar char="-"/>
            </a:pPr>
            <a:r>
              <a:rPr lang="pl-PL" sz="1200" dirty="0" smtClean="0">
                <a:solidFill>
                  <a:srgbClr val="FFFF00"/>
                </a:solidFill>
              </a:rPr>
              <a:t>Wysokość </a:t>
            </a:r>
            <a:r>
              <a:rPr lang="pl-PL" sz="1200" dirty="0">
                <a:solidFill>
                  <a:srgbClr val="FFFF00"/>
                </a:solidFill>
              </a:rPr>
              <a:t>zasiłku 153,00zł </a:t>
            </a:r>
            <a:r>
              <a:rPr lang="pl-PL" sz="1200" dirty="0" smtClean="0">
                <a:solidFill>
                  <a:srgbClr val="FFFF00"/>
                </a:solidFill>
              </a:rPr>
              <a:t>miesięcznie</a:t>
            </a:r>
            <a:endParaRPr lang="pl-PL" sz="1200" dirty="0">
              <a:solidFill>
                <a:srgbClr val="FFFF00"/>
              </a:solidFill>
            </a:endParaRPr>
          </a:p>
          <a:p>
            <a:pPr marL="285750" indent="-285750" algn="ctr">
              <a:buFontTx/>
              <a:buChar char="-"/>
            </a:pPr>
            <a:r>
              <a:rPr lang="pl-PL" sz="1200" dirty="0" smtClean="0">
                <a:solidFill>
                  <a:srgbClr val="FFFF00"/>
                </a:solidFill>
              </a:rPr>
              <a:t>bez kryterium dochodowego</a:t>
            </a:r>
            <a:endParaRPr lang="pl-PL" sz="1200" dirty="0">
              <a:solidFill>
                <a:srgbClr val="FFFF00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2878656" y="3844740"/>
            <a:ext cx="2736304" cy="22136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Specjalny zasiłek opiekuńczy</a:t>
            </a:r>
          </a:p>
          <a:p>
            <a:pPr algn="ctr"/>
            <a:r>
              <a:rPr lang="pl-PL" sz="1400" dirty="0" smtClean="0">
                <a:solidFill>
                  <a:srgbClr val="FFFF00"/>
                </a:solidFill>
              </a:rPr>
              <a:t>- Wysokość zasiłku 520zł miesięcznie</a:t>
            </a:r>
            <a:endParaRPr lang="pl-PL" sz="1400" dirty="0">
              <a:solidFill>
                <a:srgbClr val="FFFF0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650008" y="2691486"/>
            <a:ext cx="2952328" cy="180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Świadczenie pielęgnacyjne</a:t>
            </a:r>
          </a:p>
          <a:p>
            <a:pPr marL="285750" indent="-285750" algn="ctr">
              <a:buFontTx/>
              <a:buChar char="-"/>
            </a:pPr>
            <a:r>
              <a:rPr lang="pl-PL" sz="1100" dirty="0">
                <a:solidFill>
                  <a:srgbClr val="FFFF00"/>
                </a:solidFill>
              </a:rPr>
              <a:t>Wysokość </a:t>
            </a:r>
            <a:r>
              <a:rPr lang="pl-PL" sz="1100" dirty="0" smtClean="0">
                <a:solidFill>
                  <a:srgbClr val="FFFF00"/>
                </a:solidFill>
              </a:rPr>
              <a:t>świadczenia 1406,00zł </a:t>
            </a:r>
            <a:r>
              <a:rPr lang="pl-PL" sz="1100" dirty="0">
                <a:solidFill>
                  <a:srgbClr val="FFFF00"/>
                </a:solidFill>
              </a:rPr>
              <a:t>miesięcznie</a:t>
            </a:r>
          </a:p>
          <a:p>
            <a:pPr marL="285750" indent="-285750" algn="ctr">
              <a:buFontTx/>
              <a:buChar char="-"/>
            </a:pPr>
            <a:r>
              <a:rPr lang="pl-PL" sz="1100" dirty="0">
                <a:solidFill>
                  <a:srgbClr val="FFFF00"/>
                </a:solidFill>
              </a:rPr>
              <a:t>bez kryterium dochodowego</a:t>
            </a:r>
          </a:p>
          <a:p>
            <a:pPr algn="ctr"/>
            <a:endParaRPr lang="pl-PL" dirty="0"/>
          </a:p>
        </p:txBody>
      </p:sp>
      <p:cxnSp>
        <p:nvCxnSpPr>
          <p:cNvPr id="8" name="Łącznik łamany 7"/>
          <p:cNvCxnSpPr/>
          <p:nvPr/>
        </p:nvCxnSpPr>
        <p:spPr>
          <a:xfrm rot="5400000">
            <a:off x="3399704" y="2581896"/>
            <a:ext cx="1694211" cy="576064"/>
          </a:xfrm>
          <a:prstGeom prst="bentConnector3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 flipH="1">
            <a:off x="2987824" y="1916832"/>
            <a:ext cx="576064" cy="8652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" name="Łącznik prosty ze strzałką 11"/>
          <p:cNvCxnSpPr/>
          <p:nvPr/>
        </p:nvCxnSpPr>
        <p:spPr>
          <a:xfrm>
            <a:off x="5200620" y="2022822"/>
            <a:ext cx="862940" cy="87040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2050" name="Picture 2" descr="Znalezione obrazy dla zapytania &amp;sacute;wiadczenie piel&amp;eogon;gnacyj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19375" cy="17430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Znalezione obrazy dla zapytania zasi&amp;lstrok;ek dla opiekunó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758" y="4491686"/>
            <a:ext cx="2388052" cy="23663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Prostokąt 14"/>
          <p:cNvSpPr/>
          <p:nvPr/>
        </p:nvSpPr>
        <p:spPr>
          <a:xfrm>
            <a:off x="6228184" y="332656"/>
            <a:ext cx="2808312" cy="20167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000" dirty="0" smtClean="0"/>
              <a:t>W 2016r. na wypłatę świadczeń opiekuńczych przeznaczono 1 988 437zł </a:t>
            </a:r>
          </a:p>
          <a:p>
            <a:pPr algn="ctr"/>
            <a:r>
              <a:rPr lang="pl-PL" sz="1000" dirty="0" smtClean="0"/>
              <a:t>Liczba rodzin  - 578.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000" dirty="0" smtClean="0"/>
              <a:t>Zasiłek pielęgnacyjny – </a:t>
            </a:r>
          </a:p>
          <a:p>
            <a:pPr algn="ctr"/>
            <a:r>
              <a:rPr lang="pl-PL" sz="1000" dirty="0" smtClean="0"/>
              <a:t>wydatki – 856 953zł, liczba rodzin 503.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000" dirty="0" smtClean="0"/>
              <a:t>Specjalny zasiłek opiekuńczy – </a:t>
            </a:r>
          </a:p>
          <a:p>
            <a:r>
              <a:rPr lang="pl-PL" sz="1000" dirty="0"/>
              <a:t> </a:t>
            </a:r>
            <a:r>
              <a:rPr lang="pl-PL" sz="1000" dirty="0" smtClean="0"/>
              <a:t>    wydatki: 73 754zł liczba rodzin 18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000" dirty="0" smtClean="0"/>
              <a:t>Świadczenie pielęgnacyjne –</a:t>
            </a:r>
          </a:p>
          <a:p>
            <a:r>
              <a:rPr lang="pl-PL" sz="1000" dirty="0"/>
              <a:t> </a:t>
            </a:r>
            <a:r>
              <a:rPr lang="pl-PL" sz="1000" dirty="0" smtClean="0"/>
              <a:t>    wydatki 1 057 730zł liczba rodzin 70.</a:t>
            </a:r>
          </a:p>
          <a:p>
            <a:pPr algn="ctr"/>
            <a:endParaRPr lang="pl-PL" sz="900" dirty="0"/>
          </a:p>
        </p:txBody>
      </p:sp>
    </p:spTree>
    <p:extLst>
      <p:ext uri="{BB962C8B-B14F-4D97-AF65-F5344CB8AC3E}">
        <p14:creationId xmlns:p14="http://schemas.microsoft.com/office/powerpoint/2010/main" val="122261160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259632" y="189856"/>
            <a:ext cx="6624736" cy="151216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II. Świadczenia z funduszu alimentacyjnego</a:t>
            </a:r>
            <a:endParaRPr lang="pl-PL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635896" y="1988840"/>
            <a:ext cx="4896544" cy="33843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pl-PL" dirty="0" smtClean="0">
                <a:solidFill>
                  <a:srgbClr val="FFFF00"/>
                </a:solidFill>
              </a:rPr>
              <a:t>Kryterium dochodowe 725zł na osobę w rodzinie</a:t>
            </a:r>
          </a:p>
          <a:p>
            <a:pPr algn="ctr"/>
            <a:endParaRPr lang="pl-PL" dirty="0" smtClean="0">
              <a:solidFill>
                <a:srgbClr val="FFFF00"/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pl-PL" dirty="0" smtClean="0">
                <a:solidFill>
                  <a:srgbClr val="FFFF00"/>
                </a:solidFill>
              </a:rPr>
              <a:t>Wysokość świadczenia z funduszu alimentacyjnego wynosi tyle ile zasądzone alimenty, ale nie więcej niż 500zł na osobę uprawnioną</a:t>
            </a:r>
            <a:endParaRPr lang="pl-PL" dirty="0">
              <a:solidFill>
                <a:srgbClr val="FFFF00"/>
              </a:solidFill>
            </a:endParaRPr>
          </a:p>
        </p:txBody>
      </p:sp>
      <p:pic>
        <p:nvPicPr>
          <p:cNvPr id="1026" name="Picture 2" descr="Znalezione obrazy dla zapytania &amp;sacute;wiadczenia z funduszu alimentacyjne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6"/>
            <a:ext cx="2908910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rostokąt 3"/>
          <p:cNvSpPr/>
          <p:nvPr/>
        </p:nvSpPr>
        <p:spPr>
          <a:xfrm>
            <a:off x="611560" y="1484784"/>
            <a:ext cx="2592288" cy="136815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000" dirty="0" smtClean="0"/>
              <a:t>Wydatki w 2016r. – 1 036 048zł</a:t>
            </a:r>
          </a:p>
          <a:p>
            <a:pPr algn="ctr"/>
            <a:r>
              <a:rPr lang="pl-PL" sz="1000" dirty="0" smtClean="0"/>
              <a:t>Skorzystało w 2016r. 135 rodzin</a:t>
            </a:r>
          </a:p>
          <a:p>
            <a:pPr algn="ctr"/>
            <a:r>
              <a:rPr lang="pl-PL" sz="1000" dirty="0" smtClean="0"/>
              <a:t>Liczba dzieci uprawnionych do świadczeń z funduszu alimentacyjnego 220. </a:t>
            </a:r>
            <a:endParaRPr lang="pl-PL" sz="1000" dirty="0"/>
          </a:p>
        </p:txBody>
      </p:sp>
    </p:spTree>
    <p:extLst>
      <p:ext uri="{BB962C8B-B14F-4D97-AF65-F5344CB8AC3E}">
        <p14:creationId xmlns:p14="http://schemas.microsoft.com/office/powerpoint/2010/main" val="247602737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2051720" y="168112"/>
            <a:ext cx="4536504" cy="144016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III. Zasiłek dla opiekunów</a:t>
            </a:r>
            <a:endParaRPr lang="pl-PL" b="1" dirty="0"/>
          </a:p>
        </p:txBody>
      </p:sp>
      <p:pic>
        <p:nvPicPr>
          <p:cNvPr id="5" name="Picture 4" descr="Znalezione obrazy dla zapytania &amp;sacute;wiadczenie piel&amp;eogon;gnacyj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077" y="2132856"/>
            <a:ext cx="2828889" cy="3240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1115616" y="1916832"/>
            <a:ext cx="4896544" cy="3240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l-PL" dirty="0" smtClean="0">
                <a:solidFill>
                  <a:srgbClr val="FFFF00"/>
                </a:solidFill>
              </a:rPr>
              <a:t>Wysokość zasiłku 520,00zł miesięcznie</a:t>
            </a:r>
          </a:p>
          <a:p>
            <a:endParaRPr lang="pl-PL" dirty="0">
              <a:solidFill>
                <a:srgbClr val="FFFF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l-PL" dirty="0" smtClean="0">
                <a:solidFill>
                  <a:srgbClr val="FFFF00"/>
                </a:solidFill>
              </a:rPr>
              <a:t>Bez kryterium dochodowego</a:t>
            </a:r>
          </a:p>
          <a:p>
            <a:endParaRPr lang="pl-PL" dirty="0" smtClean="0">
              <a:solidFill>
                <a:srgbClr val="FFFF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l-PL" dirty="0" smtClean="0">
                <a:solidFill>
                  <a:srgbClr val="FFFF00"/>
                </a:solidFill>
              </a:rPr>
              <a:t>Osoby pobierające świadczenie pielęgnacyjne, specjalny zasiłek opiekuńczy oraz zasiłek dla opiekunów objęte są ubezpieczeniem społecznym i ubezpieczeniem zdrowotnym</a:t>
            </a:r>
            <a:endParaRPr lang="pl-PL" dirty="0">
              <a:solidFill>
                <a:srgbClr val="FFFF00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7020272" y="476672"/>
            <a:ext cx="2016224" cy="1440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000" dirty="0" smtClean="0"/>
              <a:t>Wydatki w 2016r : 155 249zł</a:t>
            </a:r>
          </a:p>
          <a:p>
            <a:pPr algn="ctr"/>
            <a:r>
              <a:rPr lang="pl-PL" sz="1000" dirty="0" smtClean="0"/>
              <a:t>Skorzystało z tej pomocy w 2016r. 28 rodzin</a:t>
            </a:r>
            <a:endParaRPr lang="pl-PL" sz="1000" dirty="0"/>
          </a:p>
        </p:txBody>
      </p:sp>
    </p:spTree>
    <p:extLst>
      <p:ext uri="{BB962C8B-B14F-4D97-AF65-F5344CB8AC3E}">
        <p14:creationId xmlns:p14="http://schemas.microsoft.com/office/powerpoint/2010/main" val="206137425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475656" y="44624"/>
            <a:ext cx="6552728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solidFill>
                  <a:schemeClr val="tx1"/>
                </a:solidFill>
              </a:rPr>
              <a:t>IV. Świadczenie wychowawcze ,,Rodzina 500 +”</a:t>
            </a: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996952"/>
            <a:ext cx="5953125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rostokąt 2"/>
          <p:cNvSpPr/>
          <p:nvPr/>
        </p:nvSpPr>
        <p:spPr>
          <a:xfrm>
            <a:off x="0" y="1916832"/>
            <a:ext cx="3888432" cy="26660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pl-PL" sz="1400" dirty="0" smtClean="0">
                <a:solidFill>
                  <a:srgbClr val="FFFF00"/>
                </a:solidFill>
              </a:rPr>
              <a:t>Na pierwsze dziecko w rodzinie kryterium dochodowe na osobę w rodzinie wynosi 800zł, jeżeli w rodzinie jest niepełnosprawne dziecko kryterium dochodowe wynosi 1200zł na osobę w rodzinie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pl-PL" sz="1400" dirty="0" smtClean="0">
              <a:solidFill>
                <a:srgbClr val="FFFF00"/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pl-PL" sz="1400" dirty="0" smtClean="0">
                <a:solidFill>
                  <a:srgbClr val="FFFF00"/>
                </a:solidFill>
              </a:rPr>
              <a:t>Na drugie i kolejne dziecko świadczenie wypłacane jest bez kryterium dochodowego</a:t>
            </a:r>
            <a:endParaRPr lang="pl-PL" sz="1400" dirty="0">
              <a:solidFill>
                <a:srgbClr val="FFFF00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6372200" y="1772816"/>
            <a:ext cx="2592288" cy="10801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900" dirty="0" smtClean="0"/>
              <a:t>W 2016r. wydatki na wypłaty świadczenia wychowawczego wyniosły – 13 161 200zł</a:t>
            </a:r>
          </a:p>
          <a:p>
            <a:pPr algn="ctr"/>
            <a:r>
              <a:rPr lang="pl-PL" sz="900" dirty="0" smtClean="0"/>
              <a:t>Skorzystało 2142 rodzin na 3 074 dzieci </a:t>
            </a:r>
          </a:p>
        </p:txBody>
      </p:sp>
    </p:spTree>
    <p:extLst>
      <p:ext uri="{BB962C8B-B14F-4D97-AF65-F5344CB8AC3E}">
        <p14:creationId xmlns:p14="http://schemas.microsoft.com/office/powerpoint/2010/main" val="229825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5384971"/>
              </p:ext>
            </p:extLst>
          </p:nvPr>
        </p:nvGraphicFramePr>
        <p:xfrm>
          <a:off x="611560" y="692695"/>
          <a:ext cx="7848872" cy="49685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4436"/>
                <a:gridCol w="2780494"/>
                <a:gridCol w="1143942"/>
              </a:tblGrid>
              <a:tr h="921936">
                <a:tc>
                  <a:txBody>
                    <a:bodyPr/>
                    <a:lstStyle/>
                    <a:p>
                      <a:r>
                        <a:rPr lang="pl-PL" dirty="0" smtClean="0"/>
                        <a:t>Rodzaj udzielonych świadczeń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Wydatki poniesione w 2016r.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Liczba rodzin</a:t>
                      </a:r>
                      <a:endParaRPr lang="pl-PL" dirty="0"/>
                    </a:p>
                  </a:txBody>
                  <a:tcPr/>
                </a:tc>
              </a:tr>
              <a:tr h="903815">
                <a:tc>
                  <a:txBody>
                    <a:bodyPr/>
                    <a:lstStyle/>
                    <a:p>
                      <a:r>
                        <a:rPr lang="pl-PL" dirty="0" smtClean="0"/>
                        <a:t>I. Świadczenia rodzinne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b="1" dirty="0" smtClean="0"/>
                        <a:t>5 604 189 zł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1599</a:t>
                      </a:r>
                      <a:endParaRPr lang="pl-PL" dirty="0"/>
                    </a:p>
                  </a:txBody>
                  <a:tcPr/>
                </a:tc>
              </a:tr>
              <a:tr h="921936">
                <a:tc>
                  <a:txBody>
                    <a:bodyPr/>
                    <a:lstStyle/>
                    <a:p>
                      <a:r>
                        <a:rPr lang="pl-PL" dirty="0" smtClean="0"/>
                        <a:t>II. Świadczenia z funduszu alimentacyjnego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b="1" dirty="0" smtClean="0"/>
                        <a:t>1 036 048 zł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135</a:t>
                      </a:r>
                      <a:endParaRPr lang="pl-PL" dirty="0"/>
                    </a:p>
                  </a:txBody>
                  <a:tcPr/>
                </a:tc>
              </a:tr>
              <a:tr h="903815">
                <a:tc>
                  <a:txBody>
                    <a:bodyPr/>
                    <a:lstStyle/>
                    <a:p>
                      <a:r>
                        <a:rPr lang="pl-PL" dirty="0" smtClean="0"/>
                        <a:t>III. Zasiłek dla opiekunów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b="1" dirty="0" smtClean="0"/>
                        <a:t>155 249zł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28</a:t>
                      </a:r>
                      <a:endParaRPr lang="pl-PL" dirty="0"/>
                    </a:p>
                  </a:txBody>
                  <a:tcPr/>
                </a:tc>
              </a:tr>
              <a:tr h="1317051">
                <a:tc>
                  <a:txBody>
                    <a:bodyPr/>
                    <a:lstStyle/>
                    <a:p>
                      <a:r>
                        <a:rPr lang="pl-PL" dirty="0" smtClean="0"/>
                        <a:t>IV. Świadczenie wychowawcze</a:t>
                      </a:r>
                    </a:p>
                    <a:p>
                      <a:r>
                        <a:rPr lang="pl-PL" dirty="0" smtClean="0"/>
                        <a:t> ,,Rodzina</a:t>
                      </a:r>
                      <a:r>
                        <a:rPr lang="pl-PL" baseline="0" dirty="0" smtClean="0"/>
                        <a:t> 500+”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b="1" dirty="0" smtClean="0"/>
                        <a:t>13 161 200zł</a:t>
                      </a:r>
                      <a:endParaRPr lang="pl-P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2142</a:t>
                      </a:r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820506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4664"/>
            <a:ext cx="6205537" cy="3072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zaokrąglony 1"/>
          <p:cNvSpPr/>
          <p:nvPr/>
        </p:nvSpPr>
        <p:spPr>
          <a:xfrm>
            <a:off x="1907704" y="4221088"/>
            <a:ext cx="6552728" cy="1800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Dziękujemy za uwagę.</a:t>
            </a:r>
          </a:p>
          <a:p>
            <a:pPr algn="ctr"/>
            <a:endParaRPr lang="pl-PL" dirty="0" smtClean="0"/>
          </a:p>
          <a:p>
            <a:pPr algn="ctr"/>
            <a:r>
              <a:rPr lang="pl-PL" sz="1400" dirty="0" smtClean="0"/>
              <a:t>Gminny Ośrodek Pomocy Społecznej w Krzeszowicach ul. Kościuszki 43</a:t>
            </a:r>
          </a:p>
          <a:p>
            <a:pPr algn="ctr"/>
            <a:r>
              <a:rPr lang="pl-PL" sz="1400" dirty="0" smtClean="0"/>
              <a:t>Tel. 12 258-30-80</a:t>
            </a:r>
          </a:p>
          <a:p>
            <a:pPr algn="ctr"/>
            <a:r>
              <a:rPr lang="pl-PL" sz="1400" smtClean="0"/>
              <a:t>sekretariat@gopskrzeszowice.pl</a:t>
            </a:r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6350005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">
  <a:themeElements>
    <a:clrScheme name="Hol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ol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Hol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2024</TotalTime>
  <Words>2798</Words>
  <Application>Microsoft Office PowerPoint</Application>
  <PresentationFormat>Pokaz na ekranie (4:3)</PresentationFormat>
  <Paragraphs>349</Paragraphs>
  <Slides>51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51</vt:i4>
      </vt:variant>
    </vt:vector>
  </HeadingPairs>
  <TitlesOfParts>
    <vt:vector size="52" baseType="lpstr">
      <vt:lpstr>Hol</vt:lpstr>
      <vt:lpstr>,,co oferuje pomoc spoŁeczna?”</vt:lpstr>
      <vt:lpstr>Rodzaje pomocy udzielanej w Gminnym Ośrodku Pomocy Społecznej w Krzeszowicach</vt:lpstr>
      <vt:lpstr>Prezentacja programu PowerPoint</vt:lpstr>
      <vt:lpstr>CEL POMOCY SPOŁECZNEJ</vt:lpstr>
      <vt:lpstr>Prezentacja programu PowerPoint</vt:lpstr>
      <vt:lpstr>,,Pomoc Społeczna to nie tylko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I. Świadczenia rodzinne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,,POTRZEBUJESZ POMOCY?”</dc:title>
  <dc:creator>monika.sibiga</dc:creator>
  <cp:lastModifiedBy>monika.sibiga</cp:lastModifiedBy>
  <cp:revision>130</cp:revision>
  <cp:lastPrinted>2017-03-13T11:28:01Z</cp:lastPrinted>
  <dcterms:created xsi:type="dcterms:W3CDTF">2017-01-23T12:15:29Z</dcterms:created>
  <dcterms:modified xsi:type="dcterms:W3CDTF">2017-03-30T10:48:34Z</dcterms:modified>
</cp:coreProperties>
</file>